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344" r:id="rId2"/>
    <p:sldId id="346" r:id="rId3"/>
    <p:sldId id="347" r:id="rId4"/>
    <p:sldId id="348" r:id="rId5"/>
    <p:sldId id="349" r:id="rId6"/>
    <p:sldId id="350" r:id="rId7"/>
    <p:sldId id="351" r:id="rId8"/>
    <p:sldId id="35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9FFC3"/>
    <a:srgbClr val="9ED561"/>
    <a:srgbClr val="80C535"/>
    <a:srgbClr val="2CCA20"/>
    <a:srgbClr val="25A91B"/>
    <a:srgbClr val="00C491"/>
    <a:srgbClr val="00CC99"/>
    <a:srgbClr val="CC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456" y="-96"/>
      </p:cViewPr>
      <p:guideLst>
        <p:guide orient="horz" pos="2160"/>
        <p:guide pos="3840"/>
      </p:guideLst>
    </p:cSldViewPr>
  </p:slideViewPr>
  <p:notesTextViewPr>
    <p:cViewPr>
      <p:scale>
        <a:sx n="1" d="1"/>
        <a:sy n="1" d="1"/>
      </p:scale>
      <p:origin x="0" y="0"/>
    </p:cViewPr>
  </p:notesTextViewPr>
  <p:sorterViewPr>
    <p:cViewPr>
      <p:scale>
        <a:sx n="100" d="100"/>
        <a:sy n="100" d="100"/>
      </p:scale>
      <p:origin x="0" y="-338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246C6-B264-48F4-AF36-EDB876C93D0B}" type="datetimeFigureOut">
              <a:rPr lang="ar-IQ" smtClean="0"/>
              <a:t>02/05/1442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13846-5E73-4C8F-B283-A1E265F372C7}" type="slidenum">
              <a:rPr lang="ar-IQ" smtClean="0"/>
              <a:t>‹#›</a:t>
            </a:fld>
            <a:endParaRPr lang="ar-IQ"/>
          </a:p>
        </p:txBody>
      </p:sp>
    </p:spTree>
    <p:extLst>
      <p:ext uri="{BB962C8B-B14F-4D97-AF65-F5344CB8AC3E}">
        <p14:creationId xmlns:p14="http://schemas.microsoft.com/office/powerpoint/2010/main" val="217735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309369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5923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141418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20513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422513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7204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20494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54059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427955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27229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361429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A11286-22B9-401C-A4EC-E52B11AD61F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187438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7599AE8-577F-46E2-BF3B-F8C640501455}"/>
              </a:ext>
            </a:extLst>
          </p:cNvPr>
          <p:cNvSpPr txBox="1"/>
          <p:nvPr/>
        </p:nvSpPr>
        <p:spPr>
          <a:xfrm>
            <a:off x="3615612" y="1861152"/>
            <a:ext cx="4516016" cy="1446550"/>
          </a:xfrm>
          <a:prstGeom prst="rect">
            <a:avLst/>
          </a:prstGeom>
          <a:noFill/>
        </p:spPr>
        <p:txBody>
          <a:bodyPr wrap="square" rtlCol="0">
            <a:spAutoFit/>
          </a:bodyPr>
          <a:lstStyle/>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تطبيقات حاسبة 1</a:t>
            </a:r>
          </a:p>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المرحلة الثانية</a:t>
            </a:r>
            <a:endParaRPr lang="en-US" sz="44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
        <p:nvSpPr>
          <p:cNvPr id="6" name="TextBox 5">
            <a:extLst>
              <a:ext uri="{FF2B5EF4-FFF2-40B4-BE49-F238E27FC236}">
                <a16:creationId xmlns="" xmlns:a16="http://schemas.microsoft.com/office/drawing/2014/main" id="{3A9A4448-5C0E-49F6-8472-861924D98E27}"/>
              </a:ext>
            </a:extLst>
          </p:cNvPr>
          <p:cNvSpPr txBox="1"/>
          <p:nvPr/>
        </p:nvSpPr>
        <p:spPr>
          <a:xfrm>
            <a:off x="2656892" y="3833947"/>
            <a:ext cx="6097554" cy="707886"/>
          </a:xfrm>
          <a:prstGeom prst="rect">
            <a:avLst/>
          </a:prstGeom>
          <a:noFill/>
        </p:spPr>
        <p:txBody>
          <a:bodyPr wrap="square">
            <a:spAutoFit/>
          </a:bodyPr>
          <a:lstStyle/>
          <a:p>
            <a:pPr marL="0" marR="0" algn="ctr" rtl="1">
              <a:spcBef>
                <a:spcPts val="0"/>
              </a:spcBef>
              <a:spcAft>
                <a:spcPts val="1000"/>
              </a:spcAft>
            </a:pPr>
            <a:r>
              <a:rPr lang="ar-IQ" sz="4000" b="1" i="1"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rPr>
              <a:t>البرمجة بلغة الفورتران</a:t>
            </a:r>
            <a:endParaRPr lang="en-US" sz="4000"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endParaRPr>
          </a:p>
        </p:txBody>
      </p:sp>
      <p:sp>
        <p:nvSpPr>
          <p:cNvPr id="7" name="TextBox 6">
            <a:extLst>
              <a:ext uri="{FF2B5EF4-FFF2-40B4-BE49-F238E27FC236}">
                <a16:creationId xmlns="" xmlns:a16="http://schemas.microsoft.com/office/drawing/2014/main" id="{29F57031-9659-4832-B085-381DA67E4044}"/>
              </a:ext>
            </a:extLst>
          </p:cNvPr>
          <p:cNvSpPr txBox="1"/>
          <p:nvPr/>
        </p:nvSpPr>
        <p:spPr>
          <a:xfrm>
            <a:off x="7757627" y="609067"/>
            <a:ext cx="4434373" cy="1451679"/>
          </a:xfrm>
          <a:prstGeom prst="rect">
            <a:avLst/>
          </a:prstGeom>
          <a:noFill/>
        </p:spPr>
        <p:txBody>
          <a:bodyPr wrap="square">
            <a:spAutoFit/>
          </a:bodyPr>
          <a:lstStyle/>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جامعة ديالى/كلية الهندسة</a:t>
            </a:r>
          </a:p>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قسم الهندسة المدنية</a:t>
            </a:r>
          </a:p>
        </p:txBody>
      </p:sp>
      <p:sp>
        <p:nvSpPr>
          <p:cNvPr id="8" name="TextBox 7">
            <a:extLst>
              <a:ext uri="{FF2B5EF4-FFF2-40B4-BE49-F238E27FC236}">
                <a16:creationId xmlns="" xmlns:a16="http://schemas.microsoft.com/office/drawing/2014/main" id="{F03553B4-93BD-4189-99E6-6FFBD0FE2C84}"/>
              </a:ext>
            </a:extLst>
          </p:cNvPr>
          <p:cNvSpPr txBox="1"/>
          <p:nvPr/>
        </p:nvSpPr>
        <p:spPr>
          <a:xfrm>
            <a:off x="2651450" y="4891417"/>
            <a:ext cx="6097554" cy="707886"/>
          </a:xfrm>
          <a:prstGeom prst="rect">
            <a:avLst/>
          </a:prstGeom>
          <a:noFill/>
        </p:spPr>
        <p:txBody>
          <a:bodyPr wrap="square">
            <a:spAutoFit/>
          </a:bodyPr>
          <a:lstStyle/>
          <a:p>
            <a:pPr marL="0" marR="0" algn="ctr" rtl="1">
              <a:spcBef>
                <a:spcPts val="0"/>
              </a:spcBef>
              <a:spcAft>
                <a:spcPts val="1000"/>
              </a:spcAft>
            </a:pP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المحاضرة  9</a:t>
            </a:r>
            <a:r>
              <a:rPr lang="ar-IQ" sz="4000" b="1" i="1" dirty="0">
                <a:latin typeface="Calibri" panose="020F0502020204030204" pitchFamily="34" charset="0"/>
                <a:ea typeface="Calibri" panose="020F0502020204030204" pitchFamily="34" charset="0"/>
                <a:cs typeface="DecoType Naskh Variants" panose="02010400000000000000" pitchFamily="2" charset="-78"/>
              </a:rPr>
              <a:t> </a:t>
            </a:r>
            <a:r>
              <a:rPr lang="en-US" sz="4000" b="1" i="1" dirty="0">
                <a:effectLst/>
                <a:latin typeface="Calibri" panose="020F0502020204030204" pitchFamily="34" charset="0"/>
                <a:ea typeface="Calibri" panose="020F0502020204030204" pitchFamily="34" charset="0"/>
                <a:cs typeface="DecoType Naskh Variants" panose="02010400000000000000" pitchFamily="2" charset="-78"/>
              </a:rPr>
              <a:t> </a:t>
            </a: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 </a:t>
            </a:r>
            <a:endParaRPr lang="en-US" sz="4000" dirty="0">
              <a:effectLst/>
              <a:latin typeface="Calibri" panose="020F0502020204030204" pitchFamily="34" charset="0"/>
              <a:ea typeface="Calibri" panose="020F0502020204030204" pitchFamily="34" charset="0"/>
              <a:cs typeface="DecoType Naskh Variants" panose="02010400000000000000" pitchFamily="2" charset="-78"/>
            </a:endParaRPr>
          </a:p>
        </p:txBody>
      </p:sp>
      <p:sp>
        <p:nvSpPr>
          <p:cNvPr id="9" name="TextBox 8">
            <a:extLst>
              <a:ext uri="{FF2B5EF4-FFF2-40B4-BE49-F238E27FC236}">
                <a16:creationId xmlns="" xmlns:a16="http://schemas.microsoft.com/office/drawing/2014/main" id="{958F11FC-C6B1-42CB-A4BC-F6781104AA5B}"/>
              </a:ext>
            </a:extLst>
          </p:cNvPr>
          <p:cNvSpPr txBox="1"/>
          <p:nvPr/>
        </p:nvSpPr>
        <p:spPr>
          <a:xfrm>
            <a:off x="10320867" y="5391638"/>
            <a:ext cx="1871133" cy="923330"/>
          </a:xfrm>
          <a:prstGeom prst="rect">
            <a:avLst/>
          </a:prstGeom>
          <a:noFill/>
        </p:spPr>
        <p:txBody>
          <a:bodyPr wrap="square" rtlCol="1">
            <a:spAutoFit/>
          </a:bodyPr>
          <a:lstStyle/>
          <a:p>
            <a:pPr algn="r"/>
            <a:r>
              <a:rPr lang="ar-IQ" dirty="0">
                <a:latin typeface="Calibri" panose="020F0502020204030204" pitchFamily="34" charset="0"/>
                <a:cs typeface="Calibri" panose="020F0502020204030204" pitchFamily="34" charset="0"/>
              </a:rPr>
              <a:t>إعداد:-</a:t>
            </a:r>
          </a:p>
          <a:p>
            <a:pPr algn="r"/>
            <a:r>
              <a:rPr lang="ar-IQ" dirty="0" err="1">
                <a:latin typeface="Calibri" panose="020F0502020204030204" pitchFamily="34" charset="0"/>
                <a:cs typeface="Calibri" panose="020F0502020204030204" pitchFamily="34" charset="0"/>
              </a:rPr>
              <a:t>م.د.جنان</a:t>
            </a:r>
            <a:r>
              <a:rPr lang="ar-IQ" dirty="0">
                <a:latin typeface="Calibri" panose="020F0502020204030204" pitchFamily="34" charset="0"/>
                <a:cs typeface="Calibri" panose="020F0502020204030204" pitchFamily="34" charset="0"/>
              </a:rPr>
              <a:t> لفته عباس</a:t>
            </a:r>
          </a:p>
          <a:p>
            <a:pPr algn="r"/>
            <a:r>
              <a:rPr lang="ar-IQ" dirty="0" err="1">
                <a:latin typeface="Calibri" panose="020F0502020204030204" pitchFamily="34" charset="0"/>
                <a:cs typeface="Calibri" panose="020F0502020204030204" pitchFamily="34" charset="0"/>
              </a:rPr>
              <a:t>م.م</a:t>
            </a:r>
            <a:r>
              <a:rPr lang="ar-IQ" dirty="0">
                <a:latin typeface="Calibri" panose="020F0502020204030204" pitchFamily="34" charset="0"/>
                <a:cs typeface="Calibri" panose="020F0502020204030204" pitchFamily="34" charset="0"/>
              </a:rPr>
              <a:t>. غسان منذر علي</a:t>
            </a:r>
          </a:p>
        </p:txBody>
      </p:sp>
    </p:spTree>
    <p:extLst>
      <p:ext uri="{BB962C8B-B14F-4D97-AF65-F5344CB8AC3E}">
        <p14:creationId xmlns:p14="http://schemas.microsoft.com/office/powerpoint/2010/main" val="19412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0E4DD3A-28C8-4807-B227-88E8337454D6}"/>
              </a:ext>
            </a:extLst>
          </p:cNvPr>
          <p:cNvSpPr txBox="1"/>
          <p:nvPr/>
        </p:nvSpPr>
        <p:spPr>
          <a:xfrm>
            <a:off x="6096000" y="554906"/>
            <a:ext cx="6097554" cy="467629"/>
          </a:xfrm>
          <a:prstGeom prst="rect">
            <a:avLst/>
          </a:prstGeom>
          <a:noFill/>
        </p:spPr>
        <p:txBody>
          <a:bodyPr wrap="square">
            <a:spAutoFit/>
          </a:bodyPr>
          <a:lstStyle/>
          <a:p>
            <a:pPr marL="0" marR="0" algn="r" rtl="1">
              <a:lnSpc>
                <a:spcPct val="107000"/>
              </a:lnSpc>
              <a:spcBef>
                <a:spcPts val="0"/>
              </a:spcBef>
              <a:spcAft>
                <a:spcPts val="800"/>
              </a:spcAft>
              <a:tabLst>
                <a:tab pos="4411980" algn="l"/>
              </a:tabLst>
            </a:pPr>
            <a:r>
              <a:rPr lang="ar-IQ" sz="24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البرامج الفرعية </a:t>
            </a:r>
            <a:r>
              <a:rPr lang="en-US" sz="24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Subprogram</a:t>
            </a:r>
            <a:endPar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02BECA0B-1997-4BE0-9B2E-B9536D964EFF}"/>
              </a:ext>
            </a:extLst>
          </p:cNvPr>
          <p:cNvSpPr txBox="1"/>
          <p:nvPr/>
        </p:nvSpPr>
        <p:spPr>
          <a:xfrm>
            <a:off x="0" y="1102729"/>
            <a:ext cx="12192000" cy="1673022"/>
          </a:xfrm>
          <a:prstGeom prst="rect">
            <a:avLst/>
          </a:prstGeom>
          <a:noFill/>
        </p:spPr>
        <p:txBody>
          <a:bodyPr wrap="square">
            <a:spAutoFit/>
          </a:bodyPr>
          <a:lstStyle/>
          <a:p>
            <a:pPr marL="0" marR="0" algn="just" rtl="1">
              <a:lnSpc>
                <a:spcPct val="107000"/>
              </a:lnSpc>
              <a:spcBef>
                <a:spcPts val="0"/>
              </a:spcBef>
              <a:spcAft>
                <a:spcPts val="800"/>
              </a:spcAft>
              <a:tabLst>
                <a:tab pos="4411980" algn="l"/>
              </a:tabLs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اثناء كتابة بعض البرامج نحتاج لتكرار عملية معينة أكثر من مرة في مواضع مختلفة من نفس البرنامج، وقد تستلزم هذه العملية كتابة مجموعة من العبارات وبتكرار كتابة هذه العبارات يكون البرنامج طويلا ويستلزم حجز مواضيع عديدة للتخزين في وحدة الذاكرة الرئيسية، ولاختصار خطوات البرنامج وتحسين كفاءته وتوفير مواضع التخزين ولسهولة متابعته وفهمه نقوم بفصل هذه العبارات التي تنفذ خطوات هذه العملية- خارج البرنامج الرئيسي ونسميها برنامجا فرعيا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Subprogram</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7" name="TextBox 6">
            <a:extLst>
              <a:ext uri="{FF2B5EF4-FFF2-40B4-BE49-F238E27FC236}">
                <a16:creationId xmlns="" xmlns:a16="http://schemas.microsoft.com/office/drawing/2014/main" id="{FB81B981-2F51-44B5-8AF8-BCB5E495C5F2}"/>
              </a:ext>
            </a:extLst>
          </p:cNvPr>
          <p:cNvSpPr txBox="1"/>
          <p:nvPr/>
        </p:nvSpPr>
        <p:spPr>
          <a:xfrm>
            <a:off x="0" y="3675535"/>
            <a:ext cx="12192000" cy="882678"/>
          </a:xfrm>
          <a:prstGeom prst="rect">
            <a:avLst/>
          </a:prstGeom>
          <a:noFill/>
        </p:spPr>
        <p:txBody>
          <a:bodyPr wrap="square">
            <a:spAutoFit/>
          </a:bodyPr>
          <a:lstStyle/>
          <a:p>
            <a:pPr marL="0" marR="0" algn="r" rtl="1">
              <a:lnSpc>
                <a:spcPct val="107000"/>
              </a:lnSpc>
              <a:spcBef>
                <a:spcPts val="0"/>
              </a:spcBef>
              <a:spcAft>
                <a:spcPts val="800"/>
              </a:spcAft>
              <a:tabLst>
                <a:tab pos="4411980" algn="l"/>
              </a:tabLs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الفائدة الرئيسية لاستخدام البرامج الفرعية هو التمكن من تجزئة البرامج الكبيرة الى برامج فرعية يقوم كل برنامج فرعي بالقيام بمهام محدودة.</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71027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D1B5EA4-D4FD-4483-86E6-7BAE3C8C843C}"/>
              </a:ext>
            </a:extLst>
          </p:cNvPr>
          <p:cNvSpPr txBox="1"/>
          <p:nvPr/>
        </p:nvSpPr>
        <p:spPr>
          <a:xfrm>
            <a:off x="0" y="611997"/>
            <a:ext cx="12192000" cy="862800"/>
          </a:xfrm>
          <a:prstGeom prst="rect">
            <a:avLst/>
          </a:prstGeom>
          <a:noFill/>
        </p:spPr>
        <p:txBody>
          <a:bodyPr wrap="square">
            <a:spAutoFit/>
          </a:bodyPr>
          <a:lstStyle/>
          <a:p>
            <a:pPr marL="0" marR="0" algn="r" rtl="1">
              <a:lnSpc>
                <a:spcPct val="107000"/>
              </a:lnSpc>
              <a:spcBef>
                <a:spcPts val="0"/>
              </a:spcBef>
              <a:spcAft>
                <a:spcPts val="800"/>
              </a:spcAft>
              <a:tabLst>
                <a:tab pos="441198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تنقسم البرامج الفرعية في لغة (</a:t>
            </a:r>
            <a:r>
              <a:rPr lang="en-US" sz="2400" dirty="0">
                <a:effectLst/>
                <a:latin typeface="Calibri" panose="020F0502020204030204" pitchFamily="34" charset="0"/>
                <a:ea typeface="Calibri" panose="020F0502020204030204" pitchFamily="34" charset="0"/>
                <a:cs typeface="Arial" panose="020B0604020202020204" pitchFamily="34" charset="0"/>
              </a:rPr>
              <a:t>Fortran 90</a:t>
            </a:r>
            <a:r>
              <a:rPr lang="ar-IQ" sz="2400" dirty="0">
                <a:effectLst/>
                <a:latin typeface="Calibri" panose="020F0502020204030204" pitchFamily="34" charset="0"/>
                <a:ea typeface="Calibri" panose="020F0502020204030204" pitchFamily="34" charset="0"/>
                <a:cs typeface="Arial" panose="020B0604020202020204" pitchFamily="34" charset="0"/>
              </a:rPr>
              <a:t>) الى قسمين رئيسين هما البرامج الروتينية (</a:t>
            </a:r>
            <a:r>
              <a:rPr lang="en-US" sz="2400" dirty="0">
                <a:effectLst/>
                <a:latin typeface="Calibri" panose="020F0502020204030204" pitchFamily="34" charset="0"/>
                <a:ea typeface="Calibri" panose="020F0502020204030204" pitchFamily="34" charset="0"/>
                <a:cs typeface="Arial" panose="020B0604020202020204" pitchFamily="34" charset="0"/>
              </a:rPr>
              <a:t>Subroutines </a:t>
            </a:r>
            <a:r>
              <a:rPr lang="ar-IQ" sz="2400" dirty="0">
                <a:effectLst/>
                <a:latin typeface="Calibri" panose="020F0502020204030204" pitchFamily="34" charset="0"/>
                <a:ea typeface="Calibri" panose="020F0502020204030204" pitchFamily="34" charset="0"/>
                <a:cs typeface="Arial" panose="020B0604020202020204" pitchFamily="34" charset="0"/>
              </a:rPr>
              <a:t>) والدوال (</a:t>
            </a:r>
            <a:r>
              <a:rPr lang="en-US" sz="2400" dirty="0">
                <a:effectLst/>
                <a:latin typeface="Calibri" panose="020F0502020204030204" pitchFamily="34" charset="0"/>
                <a:ea typeface="Calibri" panose="020F0502020204030204" pitchFamily="34" charset="0"/>
                <a:cs typeface="Arial" panose="020B0604020202020204" pitchFamily="34" charset="0"/>
              </a:rPr>
              <a:t>Functions</a:t>
            </a:r>
            <a:r>
              <a:rPr lang="ar-IQ"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5A95B841-3601-4DF7-9BFD-EFE8239449A3}"/>
              </a:ext>
            </a:extLst>
          </p:cNvPr>
          <p:cNvSpPr txBox="1"/>
          <p:nvPr/>
        </p:nvSpPr>
        <p:spPr>
          <a:xfrm>
            <a:off x="6061788" y="1629295"/>
            <a:ext cx="6130212" cy="467629"/>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tabLst>
                <a:tab pos="4411980" algn="l"/>
              </a:tabLst>
            </a:pPr>
            <a:r>
              <a:rPr lang="ar-IQ" sz="2400" u="sng" dirty="0">
                <a:solidFill>
                  <a:srgbClr val="C00000"/>
                </a:solidFill>
                <a:effectLst/>
                <a:latin typeface="Calibri" panose="020F0502020204030204" pitchFamily="34" charset="0"/>
                <a:ea typeface="Calibri" panose="020F0502020204030204" pitchFamily="34" charset="0"/>
                <a:cs typeface="Arial" panose="020B0604020202020204" pitchFamily="34" charset="0"/>
              </a:rPr>
              <a:t>البرامج الروتينية </a:t>
            </a:r>
            <a:r>
              <a:rPr lang="en-US" sz="2400" u="sng" dirty="0">
                <a:solidFill>
                  <a:srgbClr val="C00000"/>
                </a:solidFill>
                <a:effectLst/>
                <a:latin typeface="Calibri" panose="020F0502020204030204" pitchFamily="34" charset="0"/>
                <a:ea typeface="Calibri" panose="020F0502020204030204" pitchFamily="34" charset="0"/>
                <a:cs typeface="Arial" panose="020B0604020202020204" pitchFamily="34" charset="0"/>
              </a:rPr>
              <a:t>Subroutines</a:t>
            </a:r>
          </a:p>
        </p:txBody>
      </p:sp>
      <p:sp>
        <p:nvSpPr>
          <p:cNvPr id="7" name="TextBox 6">
            <a:extLst>
              <a:ext uri="{FF2B5EF4-FFF2-40B4-BE49-F238E27FC236}">
                <a16:creationId xmlns="" xmlns:a16="http://schemas.microsoft.com/office/drawing/2014/main" id="{6F2D1702-0227-4D4B-A709-6D3AB3FE84CF}"/>
              </a:ext>
            </a:extLst>
          </p:cNvPr>
          <p:cNvSpPr txBox="1"/>
          <p:nvPr/>
        </p:nvSpPr>
        <p:spPr>
          <a:xfrm>
            <a:off x="0" y="2487019"/>
            <a:ext cx="12192000" cy="862800"/>
          </a:xfrm>
          <a:prstGeom prst="rect">
            <a:avLst/>
          </a:prstGeom>
          <a:noFill/>
        </p:spPr>
        <p:txBody>
          <a:bodyPr wrap="square">
            <a:spAutoFit/>
          </a:bodyPr>
          <a:lstStyle/>
          <a:p>
            <a:pPr marL="228600" marR="0" algn="just" rtl="1">
              <a:lnSpc>
                <a:spcPct val="107000"/>
              </a:lnSpc>
              <a:spcBef>
                <a:spcPts val="0"/>
              </a:spcBef>
              <a:spcAft>
                <a:spcPts val="800"/>
              </a:spcAft>
              <a:tabLst>
                <a:tab pos="441198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تشبه البرامج الروتينية البرنامج الرئيسي في كل شيء تقريبا من حيث الشكل عدا كلمة (</a:t>
            </a:r>
            <a:r>
              <a:rPr lang="en-US" sz="2400" dirty="0">
                <a:effectLst/>
                <a:latin typeface="Calibri" panose="020F0502020204030204" pitchFamily="34" charset="0"/>
                <a:ea typeface="Calibri" panose="020F0502020204030204" pitchFamily="34" charset="0"/>
                <a:cs typeface="Arial" panose="020B0604020202020204" pitchFamily="34" charset="0"/>
              </a:rPr>
              <a:t>Subroutine</a:t>
            </a:r>
            <a:r>
              <a:rPr lang="ar-IQ" sz="2400" dirty="0">
                <a:effectLst/>
                <a:latin typeface="Calibri" panose="020F0502020204030204" pitchFamily="34" charset="0"/>
                <a:ea typeface="Calibri" panose="020F0502020204030204" pitchFamily="34" charset="0"/>
                <a:cs typeface="Arial" panose="020B0604020202020204" pitchFamily="34" charset="0"/>
              </a:rPr>
              <a:t>) بدلا من كلمة (</a:t>
            </a:r>
            <a:r>
              <a:rPr lang="en-US" sz="2400" dirty="0">
                <a:effectLst/>
                <a:latin typeface="Calibri" panose="020F0502020204030204" pitchFamily="34" charset="0"/>
                <a:ea typeface="Calibri" panose="020F0502020204030204" pitchFamily="34" charset="0"/>
                <a:cs typeface="Arial" panose="020B0604020202020204" pitchFamily="34" charset="0"/>
              </a:rPr>
              <a:t>Program</a:t>
            </a:r>
            <a:r>
              <a:rPr lang="ar-IQ" sz="2400" dirty="0">
                <a:effectLst/>
                <a:latin typeface="Calibri" panose="020F0502020204030204" pitchFamily="34" charset="0"/>
                <a:ea typeface="Calibri" panose="020F0502020204030204" pitchFamily="34" charset="0"/>
                <a:cs typeface="Arial" panose="020B0604020202020204" pitchFamily="34" charset="0"/>
              </a:rPr>
              <a:t>) في بدايتها وللروتين الفرعي مهمات عديدة احداها اختصار تكرار بعض الجمل في البرنامج الرئيسي.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 xmlns:a16="http://schemas.microsoft.com/office/drawing/2014/main" id="{9B07FBD0-3AE3-4B17-ACFC-0E097615D4CF}"/>
              </a:ext>
            </a:extLst>
          </p:cNvPr>
          <p:cNvSpPr txBox="1"/>
          <p:nvPr/>
        </p:nvSpPr>
        <p:spPr>
          <a:xfrm>
            <a:off x="1" y="3739914"/>
            <a:ext cx="12192000" cy="1200329"/>
          </a:xfrm>
          <a:prstGeom prst="rect">
            <a:avLst/>
          </a:prstGeom>
          <a:noFill/>
        </p:spPr>
        <p:txBody>
          <a:bodyPr wrap="square">
            <a:spAutoFit/>
          </a:bodyPr>
          <a:lstStyle/>
          <a:p>
            <a:pPr algn="just" rtl="1"/>
            <a:r>
              <a:rPr lang="ar-IQ" sz="2400" b="1" u="sng" dirty="0">
                <a:effectLst/>
                <a:latin typeface="Calibri" panose="020F0502020204030204" pitchFamily="34" charset="0"/>
                <a:ea typeface="Calibri" panose="020F0502020204030204" pitchFamily="34" charset="0"/>
                <a:cs typeface="Arial" panose="020B0604020202020204" pitchFamily="34" charset="0"/>
              </a:rPr>
              <a:t>الروتين الفرعي: </a:t>
            </a:r>
            <a:r>
              <a:rPr lang="ar-IQ" sz="2400" dirty="0">
                <a:effectLst/>
                <a:latin typeface="Calibri" panose="020F0502020204030204" pitchFamily="34" charset="0"/>
                <a:ea typeface="Calibri" panose="020F0502020204030204" pitchFamily="34" charset="0"/>
                <a:cs typeface="Arial" panose="020B0604020202020204" pitchFamily="34" charset="0"/>
              </a:rPr>
              <a:t>برنامج يكتب بمعزل عن البرنامج الرئيسي ويتم استدعائه للبرنامج الرئيسي باستخدام جملة (</a:t>
            </a:r>
            <a:r>
              <a:rPr lang="en-US" sz="2400" dirty="0">
                <a:effectLst/>
                <a:latin typeface="Calibri" panose="020F0502020204030204" pitchFamily="34" charset="0"/>
                <a:ea typeface="Calibri" panose="020F0502020204030204" pitchFamily="34" charset="0"/>
                <a:cs typeface="Arial" panose="020B0604020202020204" pitchFamily="34" charset="0"/>
              </a:rPr>
              <a:t>Call</a:t>
            </a:r>
            <a:r>
              <a:rPr lang="ar-IQ" sz="2400" dirty="0">
                <a:effectLst/>
                <a:latin typeface="Calibri" panose="020F0502020204030204" pitchFamily="34" charset="0"/>
                <a:ea typeface="Calibri" panose="020F0502020204030204" pitchFamily="34" charset="0"/>
                <a:cs typeface="Arial" panose="020B0604020202020204" pitchFamily="34" charset="0"/>
              </a:rPr>
              <a:t>) ويمكن استدعاء نفس الروتين لأكثر من مرة داخل البرنامج الرئيسي ويمكن استخدام اكثر من برنامج فرعي واحد في البرنامج الرئيسي الواحد.</a:t>
            </a:r>
            <a:endParaRPr lang="ar-IQ" sz="2400" dirty="0"/>
          </a:p>
        </p:txBody>
      </p:sp>
    </p:spTree>
    <p:extLst>
      <p:ext uri="{BB962C8B-B14F-4D97-AF65-F5344CB8AC3E}">
        <p14:creationId xmlns:p14="http://schemas.microsoft.com/office/powerpoint/2010/main" val="57583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9">
            <a:extLst>
              <a:ext uri="{FF2B5EF4-FFF2-40B4-BE49-F238E27FC236}">
                <a16:creationId xmlns="" xmlns:a16="http://schemas.microsoft.com/office/drawing/2014/main" id="{1A5EA452-0317-44AF-A088-D87524196B51}"/>
              </a:ext>
            </a:extLst>
          </p:cNvPr>
          <p:cNvSpPr txBox="1"/>
          <p:nvPr/>
        </p:nvSpPr>
        <p:spPr>
          <a:xfrm>
            <a:off x="148078" y="1177146"/>
            <a:ext cx="4470575" cy="3058951"/>
          </a:xfrm>
          <a:prstGeom prst="rect">
            <a:avLst/>
          </a:prstGeom>
          <a:solidFill>
            <a:srgbClr val="9ED561"/>
          </a:solidFill>
          <a:ln w="6350">
            <a:solidFill>
              <a:prstClr val="black"/>
            </a:solidFill>
          </a:ln>
          <a:effectLst>
            <a:softEdge rad="63500"/>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Subroutine </a:t>
            </a:r>
            <a:r>
              <a:rPr lang="en-US" sz="24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Subroutine</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-name</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Specification part</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Execution part </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Subprogram part</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Subroutine </a:t>
            </a:r>
            <a:r>
              <a:rPr lang="en-US" sz="24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Subroutine</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-name</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00577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0">
            <a:extLst>
              <a:ext uri="{FF2B5EF4-FFF2-40B4-BE49-F238E27FC236}">
                <a16:creationId xmlns="" xmlns:a16="http://schemas.microsoft.com/office/drawing/2014/main" id="{34D52DA4-1B51-41BA-9E9D-74F22B9E051A}"/>
              </a:ext>
            </a:extLst>
          </p:cNvPr>
          <p:cNvSpPr txBox="1"/>
          <p:nvPr/>
        </p:nvSpPr>
        <p:spPr>
          <a:xfrm>
            <a:off x="0" y="566822"/>
            <a:ext cx="12192000" cy="443230"/>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Example(1): write program doing arrangement three values in ascending then print the numbers?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3" name="Text Box 61">
            <a:extLst>
              <a:ext uri="{FF2B5EF4-FFF2-40B4-BE49-F238E27FC236}">
                <a16:creationId xmlns="" xmlns:a16="http://schemas.microsoft.com/office/drawing/2014/main" id="{CBAC4BBE-091A-49CF-9EF9-E77325A04079}"/>
              </a:ext>
            </a:extLst>
          </p:cNvPr>
          <p:cNvSpPr txBox="1"/>
          <p:nvPr/>
        </p:nvSpPr>
        <p:spPr>
          <a:xfrm>
            <a:off x="0" y="1167177"/>
            <a:ext cx="5309118" cy="5690823"/>
          </a:xfrm>
          <a:prstGeom prst="rect">
            <a:avLst/>
          </a:prstGeom>
          <a:no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u="sng" dirty="0">
                <a:effectLst/>
                <a:latin typeface="Calibri" panose="020F0502020204030204" pitchFamily="34" charset="0"/>
                <a:ea typeface="Calibri" panose="020F0502020204030204" pitchFamily="34" charset="0"/>
                <a:cs typeface="Arial" panose="020B0604020202020204" pitchFamily="34" charset="0"/>
              </a:rPr>
              <a:t>Solution Without using subroutine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Program sort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Real::A, B, C, 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Print*,”read the numbers”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If (A&gt;B) then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Z=A; A=B; B=Z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if</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If (A&gt;C) then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Z=A; A=C; C=Z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if </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EA078BC0-D7BD-44F4-AC14-1CDD35346226}"/>
              </a:ext>
            </a:extLst>
          </p:cNvPr>
          <p:cNvSpPr txBox="1"/>
          <p:nvPr/>
        </p:nvSpPr>
        <p:spPr>
          <a:xfrm>
            <a:off x="6645728" y="1448201"/>
            <a:ext cx="4634982" cy="1980799"/>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If (B&gt;C) then</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Z=B; B=C; C=Z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if print*, A, B, C</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program sort</a:t>
            </a:r>
            <a:endParaRPr lang="ar-IQ" sz="2400" dirty="0"/>
          </a:p>
        </p:txBody>
      </p:sp>
    </p:spTree>
    <p:extLst>
      <p:ext uri="{BB962C8B-B14F-4D97-AF65-F5344CB8AC3E}">
        <p14:creationId xmlns:p14="http://schemas.microsoft.com/office/powerpoint/2010/main" val="144330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2">
            <a:extLst>
              <a:ext uri="{FF2B5EF4-FFF2-40B4-BE49-F238E27FC236}">
                <a16:creationId xmlns="" xmlns:a16="http://schemas.microsoft.com/office/drawing/2014/main" id="{1D713A6C-8BEE-4892-9DF8-60BB7388314C}"/>
              </a:ext>
            </a:extLst>
          </p:cNvPr>
          <p:cNvSpPr txBox="1"/>
          <p:nvPr/>
        </p:nvSpPr>
        <p:spPr>
          <a:xfrm>
            <a:off x="118188" y="565662"/>
            <a:ext cx="4668520" cy="6171040"/>
          </a:xfrm>
          <a:prstGeom prst="rect">
            <a:avLst/>
          </a:prstGeom>
          <a:no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000" u="sng" dirty="0">
                <a:effectLst/>
                <a:latin typeface="Calibri" panose="020F0502020204030204" pitchFamily="34" charset="0"/>
                <a:ea typeface="Calibri" panose="020F0502020204030204" pitchFamily="34" charset="0"/>
                <a:cs typeface="Arial" panose="020B0604020202020204" pitchFamily="34" charset="0"/>
              </a:rPr>
              <a:t>Solution by using subroutine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Program sort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Real::A,B,C</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Print*,”read the numbers”</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Read*,A,B,C</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sort the numbers</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If (A&gt;B) then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Call SWAP(A,B)</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if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If (A&gt;C) then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Call SWAP(A,C)</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if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If (B&gt;C) then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TextBox 3">
            <a:extLst>
              <a:ext uri="{FF2B5EF4-FFF2-40B4-BE49-F238E27FC236}">
                <a16:creationId xmlns="" xmlns:a16="http://schemas.microsoft.com/office/drawing/2014/main" id="{97B9F303-FCBD-4DD9-B716-6FDBEED92ACD}"/>
              </a:ext>
            </a:extLst>
          </p:cNvPr>
          <p:cNvSpPr txBox="1"/>
          <p:nvPr/>
        </p:nvSpPr>
        <p:spPr>
          <a:xfrm>
            <a:off x="6424127" y="686960"/>
            <a:ext cx="5649685" cy="4294252"/>
          </a:xfrm>
          <a:prstGeom prst="rect">
            <a:avLst/>
          </a:prstGeom>
          <a:noFill/>
        </p:spPr>
        <p:txBody>
          <a:bodyPr wrap="square">
            <a:sp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Call SWAP(B,C)</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if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 A,B,C</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program sort</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Subroutine SWAP (X,Y)</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Real::X,Y,Z</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Z=X</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X=Y</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Y=Z</a:t>
            </a:r>
          </a:p>
        </p:txBody>
      </p:sp>
    </p:spTree>
    <p:extLst>
      <p:ext uri="{BB962C8B-B14F-4D97-AF65-F5344CB8AC3E}">
        <p14:creationId xmlns:p14="http://schemas.microsoft.com/office/powerpoint/2010/main" val="278580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a:extLst>
              <a:ext uri="{FF2B5EF4-FFF2-40B4-BE49-F238E27FC236}">
                <a16:creationId xmlns="" xmlns:a16="http://schemas.microsoft.com/office/drawing/2014/main" id="{CB587932-178D-457F-9FFE-A9426C552FC1}"/>
              </a:ext>
            </a:extLst>
          </p:cNvPr>
          <p:cNvSpPr txBox="1"/>
          <p:nvPr/>
        </p:nvSpPr>
        <p:spPr>
          <a:xfrm>
            <a:off x="0" y="525968"/>
            <a:ext cx="12192000" cy="705673"/>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000">
                <a:effectLst/>
                <a:latin typeface="Calibri" panose="020F0502020204030204" pitchFamily="34" charset="0"/>
                <a:ea typeface="Calibri" panose="020F0502020204030204" pitchFamily="34" charset="0"/>
                <a:cs typeface="Arial" panose="020B0604020202020204" pitchFamily="34" charset="0"/>
              </a:rPr>
              <a:t>Example(2):write program to read in the element values of Z(50), then calculate the summation of odd and even number element in subroutine (summation) the print out the summation in the main program?   </a:t>
            </a:r>
          </a:p>
        </p:txBody>
      </p:sp>
      <p:sp>
        <p:nvSpPr>
          <p:cNvPr id="3" name="Text Box 7">
            <a:extLst>
              <a:ext uri="{FF2B5EF4-FFF2-40B4-BE49-F238E27FC236}">
                <a16:creationId xmlns="" xmlns:a16="http://schemas.microsoft.com/office/drawing/2014/main" id="{94119151-B076-478C-82E1-8D638C1875FD}"/>
              </a:ext>
            </a:extLst>
          </p:cNvPr>
          <p:cNvSpPr txBox="1"/>
          <p:nvPr/>
        </p:nvSpPr>
        <p:spPr>
          <a:xfrm>
            <a:off x="0" y="1231641"/>
            <a:ext cx="5063490" cy="5514392"/>
          </a:xfrm>
          <a:prstGeom prst="rect">
            <a:avLst/>
          </a:prstGeom>
          <a:no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Solution:</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Program Q2</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 Dimension (1:5)::Z</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 </a:t>
            </a:r>
            <a:r>
              <a:rPr lang="en-US" sz="2000" dirty="0" err="1">
                <a:effectLst/>
                <a:latin typeface="Calibri" panose="020F0502020204030204" pitchFamily="34" charset="0"/>
                <a:ea typeface="Calibri" panose="020F0502020204030204" pitchFamily="34" charset="0"/>
                <a:cs typeface="Arial" panose="020B0604020202020204" pitchFamily="34" charset="0"/>
              </a:rPr>
              <a:t>So,Se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Print*,”input Z”</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Do I=1,50</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Read*,Z(I)</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do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Call Summation(</a:t>
            </a:r>
            <a:r>
              <a:rPr lang="en-US" sz="2000" dirty="0" err="1">
                <a:effectLst/>
                <a:latin typeface="Calibri" panose="020F0502020204030204" pitchFamily="34" charset="0"/>
                <a:ea typeface="Calibri" panose="020F0502020204030204" pitchFamily="34" charset="0"/>
                <a:cs typeface="Arial" panose="020B0604020202020204" pitchFamily="34" charset="0"/>
              </a:rPr>
              <a:t>Z,So,Se</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Print*,”sum of odd=”,So</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Print*,”sum of even=”,Se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program Q2</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5" name="TextBox 4">
            <a:extLst>
              <a:ext uri="{FF2B5EF4-FFF2-40B4-BE49-F238E27FC236}">
                <a16:creationId xmlns="" xmlns:a16="http://schemas.microsoft.com/office/drawing/2014/main" id="{EA8E4B9F-3E78-4709-9E4A-4B4D993ECA7E}"/>
              </a:ext>
            </a:extLst>
          </p:cNvPr>
          <p:cNvSpPr txBox="1"/>
          <p:nvPr/>
        </p:nvSpPr>
        <p:spPr>
          <a:xfrm>
            <a:off x="6361146" y="1386723"/>
            <a:ext cx="5830854" cy="5172698"/>
          </a:xfrm>
          <a:prstGeom prst="rect">
            <a:avLst/>
          </a:prstGeom>
          <a:noFill/>
        </p:spPr>
        <p:txBody>
          <a:bodyPr wrap="square">
            <a:sp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Subroutine summation (</a:t>
            </a:r>
            <a:r>
              <a:rPr lang="en-US" sz="2000" dirty="0" err="1">
                <a:effectLst/>
                <a:latin typeface="Calibri" panose="020F0502020204030204" pitchFamily="34" charset="0"/>
                <a:ea typeface="Calibri" panose="020F0502020204030204" pitchFamily="34" charset="0"/>
                <a:cs typeface="Arial" panose="020B0604020202020204" pitchFamily="34" charset="0"/>
              </a:rPr>
              <a:t>Z,So,Se</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 Dimension(1:50)::Z</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Integer::I</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 </a:t>
            </a:r>
            <a:r>
              <a:rPr lang="en-US" sz="2000" dirty="0" err="1">
                <a:effectLst/>
                <a:latin typeface="Calibri" panose="020F0502020204030204" pitchFamily="34" charset="0"/>
                <a:ea typeface="Calibri" panose="020F0502020204030204" pitchFamily="34" charset="0"/>
                <a:cs typeface="Arial" panose="020B0604020202020204" pitchFamily="34" charset="0"/>
              </a:rPr>
              <a:t>So,Se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So=0.0;Se=0.0</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Do I=1,50</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If (Z(I)/2.0==INT(Z(I)2.0))then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Se=</a:t>
            </a:r>
            <a:r>
              <a:rPr lang="en-US" sz="2000" dirty="0" err="1">
                <a:effectLst/>
                <a:latin typeface="Calibri" panose="020F0502020204030204" pitchFamily="34" charset="0"/>
                <a:ea typeface="Calibri" panose="020F0502020204030204" pitchFamily="34" charset="0"/>
                <a:cs typeface="Arial" panose="020B0604020202020204" pitchFamily="34" charset="0"/>
              </a:rPr>
              <a:t>So+Z</a:t>
            </a:r>
            <a:r>
              <a:rPr lang="en-US" sz="2000" dirty="0">
                <a:effectLst/>
                <a:latin typeface="Calibri" panose="020F0502020204030204" pitchFamily="34" charset="0"/>
                <a:ea typeface="Calibri" panose="020F0502020204030204" pitchFamily="34" charset="0"/>
                <a:cs typeface="Arial" panose="020B0604020202020204" pitchFamily="34" charset="0"/>
              </a:rPr>
              <a:t>(I)</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If</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subroutine summation</a:t>
            </a:r>
            <a:endParaRPr lang="ar-IQ" sz="2000" dirty="0"/>
          </a:p>
        </p:txBody>
      </p:sp>
    </p:spTree>
    <p:extLst>
      <p:ext uri="{BB962C8B-B14F-4D97-AF65-F5344CB8AC3E}">
        <p14:creationId xmlns:p14="http://schemas.microsoft.com/office/powerpoint/2010/main" val="221957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29934D3-9348-497F-BE10-2FBB28FBF5F5}"/>
              </a:ext>
            </a:extLst>
          </p:cNvPr>
          <p:cNvSpPr txBox="1"/>
          <p:nvPr/>
        </p:nvSpPr>
        <p:spPr>
          <a:xfrm>
            <a:off x="3492760" y="4417739"/>
            <a:ext cx="4516016" cy="1200329"/>
          </a:xfrm>
          <a:prstGeom prst="rect">
            <a:avLst/>
          </a:prstGeom>
          <a:noFill/>
        </p:spPr>
        <p:txBody>
          <a:bodyPr wrap="square" rtlCol="0">
            <a:spAutoFit/>
          </a:bodyPr>
          <a:lstStyle/>
          <a:p>
            <a:pPr algn="ctr"/>
            <a:r>
              <a:rPr lang="ar-IQ" sz="7200" b="1" dirty="0">
                <a:solidFill>
                  <a:srgbClr val="0070C0"/>
                </a:solidFill>
                <a:effectLst>
                  <a:outerShdw blurRad="38100" dist="38100" dir="2700000" algn="tl">
                    <a:srgbClr val="000000">
                      <a:alpha val="43137"/>
                    </a:srgbClr>
                  </a:outerShdw>
                </a:effectLst>
                <a:cs typeface="DecoType Naskh" panose="02010400000000000000" pitchFamily="2" charset="-78"/>
              </a:rPr>
              <a:t>شكرا لأصغائكم</a:t>
            </a:r>
            <a:endParaRPr lang="en-US" sz="72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Tree>
    <p:extLst>
      <p:ext uri="{BB962C8B-B14F-4D97-AF65-F5344CB8AC3E}">
        <p14:creationId xmlns:p14="http://schemas.microsoft.com/office/powerpoint/2010/main" val="419501209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10046</TotalTime>
  <Words>529</Words>
  <Application>Microsoft Office PowerPoint</Application>
  <PresentationFormat>مخصص</PresentationFormat>
  <Paragraphs>96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Dividend</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ghassan_m_ali@yahoo.com</dc:creator>
  <cp:lastModifiedBy>IK</cp:lastModifiedBy>
  <cp:revision>150</cp:revision>
  <dcterms:created xsi:type="dcterms:W3CDTF">2020-11-22T07:44:38Z</dcterms:created>
  <dcterms:modified xsi:type="dcterms:W3CDTF">2020-12-16T15:13:44Z</dcterms:modified>
</cp:coreProperties>
</file>