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0"/>
  </p:notesMasterIdLst>
  <p:sldIdLst>
    <p:sldId id="344" r:id="rId2"/>
    <p:sldId id="346" r:id="rId3"/>
    <p:sldId id="347" r:id="rId4"/>
    <p:sldId id="348" r:id="rId5"/>
    <p:sldId id="349" r:id="rId6"/>
    <p:sldId id="350" r:id="rId7"/>
    <p:sldId id="351" r:id="rId8"/>
    <p:sldId id="35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19FFC3"/>
    <a:srgbClr val="9ED561"/>
    <a:srgbClr val="80C535"/>
    <a:srgbClr val="2CCA20"/>
    <a:srgbClr val="25A91B"/>
    <a:srgbClr val="00C491"/>
    <a:srgbClr val="00CC99"/>
    <a:srgbClr val="CC99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1" d="100"/>
          <a:sy n="71" d="100"/>
        </p:scale>
        <p:origin x="-456" y="-96"/>
      </p:cViewPr>
      <p:guideLst>
        <p:guide orient="horz" pos="2160"/>
        <p:guide pos="3840"/>
      </p:guideLst>
    </p:cSldViewPr>
  </p:slideViewPr>
  <p:notesTextViewPr>
    <p:cViewPr>
      <p:scale>
        <a:sx n="1" d="1"/>
        <a:sy n="1" d="1"/>
      </p:scale>
      <p:origin x="0" y="0"/>
    </p:cViewPr>
  </p:notesTextViewPr>
  <p:sorterViewPr>
    <p:cViewPr>
      <p:scale>
        <a:sx n="100" d="100"/>
        <a:sy n="100" d="100"/>
      </p:scale>
      <p:origin x="0" y="-3383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ar-IQ"/>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E246C6-B264-48F4-AF36-EDB876C93D0B}" type="datetimeFigureOut">
              <a:rPr lang="ar-IQ" smtClean="0"/>
              <a:t>02/05/1442</a:t>
            </a:fld>
            <a:endParaRPr lang="ar-IQ"/>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ar-IQ"/>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ar-IQ"/>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313846-5E73-4C8F-B283-A1E265F372C7}" type="slidenum">
              <a:rPr lang="ar-IQ" smtClean="0"/>
              <a:t>‹#›</a:t>
            </a:fld>
            <a:endParaRPr lang="ar-IQ"/>
          </a:p>
        </p:txBody>
      </p:sp>
    </p:spTree>
    <p:extLst>
      <p:ext uri="{BB962C8B-B14F-4D97-AF65-F5344CB8AC3E}">
        <p14:creationId xmlns:p14="http://schemas.microsoft.com/office/powerpoint/2010/main" val="2177359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7134D5FF-8D33-4E2E-94F2-67391637EA85}" type="datetimeFigureOut">
              <a:rPr lang="en-US" smtClean="0"/>
              <a:t>12/16/2020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14A11286-22B9-401C-A4EC-E52B11AD61FD}" type="slidenum">
              <a:rPr lang="en-US" smtClean="0"/>
              <a:t>‹#›</a:t>
            </a:fld>
            <a:endParaRPr lang="en-US" dirty="0"/>
          </a:p>
        </p:txBody>
      </p:sp>
    </p:spTree>
    <p:extLst>
      <p:ext uri="{BB962C8B-B14F-4D97-AF65-F5344CB8AC3E}">
        <p14:creationId xmlns:p14="http://schemas.microsoft.com/office/powerpoint/2010/main" val="3093693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34D5FF-8D33-4E2E-94F2-67391637EA85}" type="datetimeFigureOut">
              <a:rPr lang="en-US" smtClean="0"/>
              <a:t>12/16/2020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4A11286-22B9-401C-A4EC-E52B11AD61FD}" type="slidenum">
              <a:rPr lang="en-US" smtClean="0"/>
              <a:t>‹#›</a:t>
            </a:fld>
            <a:endParaRPr lang="en-US" dirty="0"/>
          </a:p>
        </p:txBody>
      </p:sp>
    </p:spTree>
    <p:extLst>
      <p:ext uri="{BB962C8B-B14F-4D97-AF65-F5344CB8AC3E}">
        <p14:creationId xmlns:p14="http://schemas.microsoft.com/office/powerpoint/2010/main" val="592386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7134D5FF-8D33-4E2E-94F2-67391637EA85}" type="datetimeFigureOut">
              <a:rPr lang="en-US" smtClean="0"/>
              <a:t>12/16/2020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14A11286-22B9-401C-A4EC-E52B11AD61FD}" type="slidenum">
              <a:rPr lang="en-US" smtClean="0"/>
              <a:t>‹#›</a:t>
            </a:fld>
            <a:endParaRPr lang="en-US" dirty="0"/>
          </a:p>
        </p:txBody>
      </p:sp>
    </p:spTree>
    <p:extLst>
      <p:ext uri="{BB962C8B-B14F-4D97-AF65-F5344CB8AC3E}">
        <p14:creationId xmlns:p14="http://schemas.microsoft.com/office/powerpoint/2010/main" val="1414189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34D5FF-8D33-4E2E-94F2-67391637EA85}" type="datetimeFigureOut">
              <a:rPr lang="en-US" smtClean="0"/>
              <a:t>12/16/2020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14A11286-22B9-401C-A4EC-E52B11AD61FD}" type="slidenum">
              <a:rPr lang="en-US" smtClean="0"/>
              <a:t>‹#›</a:t>
            </a:fld>
            <a:endParaRPr lang="en-US" dirty="0"/>
          </a:p>
        </p:txBody>
      </p:sp>
    </p:spTree>
    <p:extLst>
      <p:ext uri="{BB962C8B-B14F-4D97-AF65-F5344CB8AC3E}">
        <p14:creationId xmlns:p14="http://schemas.microsoft.com/office/powerpoint/2010/main" val="1205132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7134D5FF-8D33-4E2E-94F2-67391637EA85}" type="datetimeFigureOut">
              <a:rPr lang="en-US" smtClean="0"/>
              <a:t>12/16/2020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14A11286-22B9-401C-A4EC-E52B11AD61FD}" type="slidenum">
              <a:rPr lang="en-US" smtClean="0"/>
              <a:t>‹#›</a:t>
            </a:fld>
            <a:endParaRPr lang="en-US" dirty="0"/>
          </a:p>
        </p:txBody>
      </p:sp>
    </p:spTree>
    <p:extLst>
      <p:ext uri="{BB962C8B-B14F-4D97-AF65-F5344CB8AC3E}">
        <p14:creationId xmlns:p14="http://schemas.microsoft.com/office/powerpoint/2010/main" val="4225133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134D5FF-8D33-4E2E-94F2-67391637EA85}" type="datetimeFigureOut">
              <a:rPr lang="en-US" smtClean="0"/>
              <a:t>12/16/2020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4A11286-22B9-401C-A4EC-E52B11AD61FD}" type="slidenum">
              <a:rPr lang="en-US" smtClean="0"/>
              <a:t>‹#›</a:t>
            </a:fld>
            <a:endParaRPr lang="en-US" dirty="0"/>
          </a:p>
        </p:txBody>
      </p:sp>
    </p:spTree>
    <p:extLst>
      <p:ext uri="{BB962C8B-B14F-4D97-AF65-F5344CB8AC3E}">
        <p14:creationId xmlns:p14="http://schemas.microsoft.com/office/powerpoint/2010/main" val="1720405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134D5FF-8D33-4E2E-94F2-67391637EA85}" type="datetimeFigureOut">
              <a:rPr lang="en-US" smtClean="0"/>
              <a:t>12/16/2020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4A11286-22B9-401C-A4EC-E52B11AD61FD}" type="slidenum">
              <a:rPr lang="en-US" smtClean="0"/>
              <a:t>‹#›</a:t>
            </a:fld>
            <a:endParaRPr lang="en-US" dirty="0"/>
          </a:p>
        </p:txBody>
      </p:sp>
    </p:spTree>
    <p:extLst>
      <p:ext uri="{BB962C8B-B14F-4D97-AF65-F5344CB8AC3E}">
        <p14:creationId xmlns:p14="http://schemas.microsoft.com/office/powerpoint/2010/main" val="204949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134D5FF-8D33-4E2E-94F2-67391637EA85}" type="datetimeFigureOut">
              <a:rPr lang="en-US" smtClean="0"/>
              <a:t>12/16/2020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4A11286-22B9-401C-A4EC-E52B11AD61FD}" type="slidenum">
              <a:rPr lang="en-US" smtClean="0"/>
              <a:t>‹#›</a:t>
            </a:fld>
            <a:endParaRPr lang="en-US" dirty="0"/>
          </a:p>
        </p:txBody>
      </p:sp>
    </p:spTree>
    <p:extLst>
      <p:ext uri="{BB962C8B-B14F-4D97-AF65-F5344CB8AC3E}">
        <p14:creationId xmlns:p14="http://schemas.microsoft.com/office/powerpoint/2010/main" val="1540596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34D5FF-8D33-4E2E-94F2-67391637EA85}" type="datetimeFigureOut">
              <a:rPr lang="en-US" smtClean="0"/>
              <a:t>12/16/2020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4A11286-22B9-401C-A4EC-E52B11AD61FD}" type="slidenum">
              <a:rPr lang="en-US" smtClean="0"/>
              <a:t>‹#›</a:t>
            </a:fld>
            <a:endParaRPr lang="en-US" dirty="0"/>
          </a:p>
        </p:txBody>
      </p:sp>
    </p:spTree>
    <p:extLst>
      <p:ext uri="{BB962C8B-B14F-4D97-AF65-F5344CB8AC3E}">
        <p14:creationId xmlns:p14="http://schemas.microsoft.com/office/powerpoint/2010/main" val="4279556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7134D5FF-8D33-4E2E-94F2-67391637EA85}" type="datetimeFigureOut">
              <a:rPr lang="en-US" smtClean="0"/>
              <a:t>12/16/2020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14A11286-22B9-401C-A4EC-E52B11AD61FD}" type="slidenum">
              <a:rPr lang="en-US" smtClean="0"/>
              <a:t>‹#›</a:t>
            </a:fld>
            <a:endParaRPr lang="en-US" dirty="0"/>
          </a:p>
        </p:txBody>
      </p:sp>
    </p:spTree>
    <p:extLst>
      <p:ext uri="{BB962C8B-B14F-4D97-AF65-F5344CB8AC3E}">
        <p14:creationId xmlns:p14="http://schemas.microsoft.com/office/powerpoint/2010/main" val="2722903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134D5FF-8D33-4E2E-94F2-67391637EA85}" type="datetimeFigureOut">
              <a:rPr lang="en-US" smtClean="0"/>
              <a:t>12/16/2020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4A11286-22B9-401C-A4EC-E52B11AD61FD}" type="slidenum">
              <a:rPr lang="en-US" smtClean="0"/>
              <a:t>‹#›</a:t>
            </a:fld>
            <a:endParaRPr lang="en-US" dirty="0"/>
          </a:p>
        </p:txBody>
      </p:sp>
    </p:spTree>
    <p:extLst>
      <p:ext uri="{BB962C8B-B14F-4D97-AF65-F5344CB8AC3E}">
        <p14:creationId xmlns:p14="http://schemas.microsoft.com/office/powerpoint/2010/main" val="3614299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7134D5FF-8D33-4E2E-94F2-67391637EA85}" type="datetimeFigureOut">
              <a:rPr lang="en-US" smtClean="0"/>
              <a:t>12/16/2020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14A11286-22B9-401C-A4EC-E52B11AD61FD}" type="slidenum">
              <a:rPr lang="en-US" smtClean="0"/>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71874380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457200" rtl="1" eaLnBrk="1" latinLnBrk="0" hangingPunct="1">
        <a:spcBef>
          <a:spcPct val="0"/>
        </a:spcBef>
        <a:buNone/>
        <a:defRPr sz="2800" b="0" kern="1200" cap="all">
          <a:solidFill>
            <a:schemeClr val="bg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06000" indent="-3060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97599AE8-577F-46E2-BF3B-F8C640501455}"/>
              </a:ext>
            </a:extLst>
          </p:cNvPr>
          <p:cNvSpPr txBox="1"/>
          <p:nvPr/>
        </p:nvSpPr>
        <p:spPr>
          <a:xfrm>
            <a:off x="3615612" y="1861152"/>
            <a:ext cx="4516016" cy="1446550"/>
          </a:xfrm>
          <a:prstGeom prst="rect">
            <a:avLst/>
          </a:prstGeom>
          <a:noFill/>
        </p:spPr>
        <p:txBody>
          <a:bodyPr wrap="square" rtlCol="0">
            <a:spAutoFit/>
          </a:bodyPr>
          <a:lstStyle/>
          <a:p>
            <a:pPr algn="ctr"/>
            <a:r>
              <a:rPr lang="ar-IQ" sz="4400" b="1" dirty="0">
                <a:solidFill>
                  <a:srgbClr val="0070C0"/>
                </a:solidFill>
                <a:effectLst>
                  <a:outerShdw blurRad="38100" dist="38100" dir="2700000" algn="tl">
                    <a:srgbClr val="000000">
                      <a:alpha val="43137"/>
                    </a:srgbClr>
                  </a:outerShdw>
                </a:effectLst>
                <a:cs typeface="DecoType Naskh" panose="02010400000000000000" pitchFamily="2" charset="-78"/>
              </a:rPr>
              <a:t>تطبيقات حاسبة 1</a:t>
            </a:r>
          </a:p>
          <a:p>
            <a:pPr algn="ctr"/>
            <a:r>
              <a:rPr lang="ar-IQ" sz="4400" b="1" dirty="0">
                <a:solidFill>
                  <a:srgbClr val="0070C0"/>
                </a:solidFill>
                <a:effectLst>
                  <a:outerShdw blurRad="38100" dist="38100" dir="2700000" algn="tl">
                    <a:srgbClr val="000000">
                      <a:alpha val="43137"/>
                    </a:srgbClr>
                  </a:outerShdw>
                </a:effectLst>
                <a:cs typeface="DecoType Naskh" panose="02010400000000000000" pitchFamily="2" charset="-78"/>
              </a:rPr>
              <a:t>المرحلة الثانية</a:t>
            </a:r>
            <a:endParaRPr lang="en-US" sz="4400" b="1" dirty="0">
              <a:solidFill>
                <a:srgbClr val="0070C0"/>
              </a:solidFill>
              <a:effectLst>
                <a:outerShdw blurRad="38100" dist="38100" dir="2700000" algn="tl">
                  <a:srgbClr val="000000">
                    <a:alpha val="43137"/>
                  </a:srgbClr>
                </a:outerShdw>
              </a:effectLst>
              <a:cs typeface="DecoType Naskh" panose="02010400000000000000" pitchFamily="2" charset="-78"/>
            </a:endParaRPr>
          </a:p>
        </p:txBody>
      </p:sp>
      <p:sp>
        <p:nvSpPr>
          <p:cNvPr id="6" name="TextBox 5">
            <a:extLst>
              <a:ext uri="{FF2B5EF4-FFF2-40B4-BE49-F238E27FC236}">
                <a16:creationId xmlns="" xmlns:a16="http://schemas.microsoft.com/office/drawing/2014/main" id="{3A9A4448-5C0E-49F6-8472-861924D98E27}"/>
              </a:ext>
            </a:extLst>
          </p:cNvPr>
          <p:cNvSpPr txBox="1"/>
          <p:nvPr/>
        </p:nvSpPr>
        <p:spPr>
          <a:xfrm>
            <a:off x="2656892" y="3833947"/>
            <a:ext cx="6097554" cy="707886"/>
          </a:xfrm>
          <a:prstGeom prst="rect">
            <a:avLst/>
          </a:prstGeom>
          <a:noFill/>
        </p:spPr>
        <p:txBody>
          <a:bodyPr wrap="square">
            <a:spAutoFit/>
          </a:bodyPr>
          <a:lstStyle/>
          <a:p>
            <a:pPr marL="0" marR="0" algn="ctr" rtl="1">
              <a:spcBef>
                <a:spcPts val="0"/>
              </a:spcBef>
              <a:spcAft>
                <a:spcPts val="1000"/>
              </a:spcAft>
            </a:pPr>
            <a:r>
              <a:rPr lang="ar-IQ" sz="4000" b="1" i="1" dirty="0">
                <a:solidFill>
                  <a:srgbClr val="FF0000"/>
                </a:solidFill>
                <a:effectLst/>
                <a:latin typeface="Calibri" panose="020F0502020204030204" pitchFamily="34" charset="0"/>
                <a:ea typeface="Calibri" panose="020F0502020204030204" pitchFamily="34" charset="0"/>
                <a:cs typeface="DecoType Naskh" panose="02010400000000000000" pitchFamily="2" charset="-78"/>
              </a:rPr>
              <a:t>البرمجة بلغة الفورتران</a:t>
            </a:r>
            <a:endParaRPr lang="en-US" sz="4000" dirty="0">
              <a:solidFill>
                <a:srgbClr val="FF0000"/>
              </a:solidFill>
              <a:effectLst/>
              <a:latin typeface="Calibri" panose="020F0502020204030204" pitchFamily="34" charset="0"/>
              <a:ea typeface="Calibri" panose="020F0502020204030204" pitchFamily="34" charset="0"/>
              <a:cs typeface="DecoType Naskh" panose="02010400000000000000" pitchFamily="2" charset="-78"/>
            </a:endParaRPr>
          </a:p>
        </p:txBody>
      </p:sp>
      <p:sp>
        <p:nvSpPr>
          <p:cNvPr id="7" name="TextBox 6">
            <a:extLst>
              <a:ext uri="{FF2B5EF4-FFF2-40B4-BE49-F238E27FC236}">
                <a16:creationId xmlns="" xmlns:a16="http://schemas.microsoft.com/office/drawing/2014/main" id="{29F57031-9659-4832-B085-381DA67E4044}"/>
              </a:ext>
            </a:extLst>
          </p:cNvPr>
          <p:cNvSpPr txBox="1"/>
          <p:nvPr/>
        </p:nvSpPr>
        <p:spPr>
          <a:xfrm>
            <a:off x="7757627" y="609067"/>
            <a:ext cx="4434373" cy="1451679"/>
          </a:xfrm>
          <a:prstGeom prst="rect">
            <a:avLst/>
          </a:prstGeom>
          <a:noFill/>
        </p:spPr>
        <p:txBody>
          <a:bodyPr wrap="square">
            <a:spAutoFit/>
          </a:bodyPr>
          <a:lstStyle/>
          <a:p>
            <a:pPr marL="0" marR="0" algn="r" rtl="1">
              <a:spcBef>
                <a:spcPts val="0"/>
              </a:spcBef>
              <a:spcAft>
                <a:spcPts val="1000"/>
              </a:spcAft>
            </a:pPr>
            <a:r>
              <a:rPr lang="ar-IQ" sz="4000" b="1" dirty="0">
                <a:latin typeface="Calibri" panose="020F0502020204030204" pitchFamily="34" charset="0"/>
                <a:ea typeface="Calibri" panose="020F0502020204030204" pitchFamily="34" charset="0"/>
                <a:cs typeface="DecoType Naskh" panose="02010400000000000000" pitchFamily="2" charset="-78"/>
              </a:rPr>
              <a:t>جامعة ديالى/كلية الهندسة</a:t>
            </a:r>
          </a:p>
          <a:p>
            <a:pPr marL="0" marR="0" algn="r" rtl="1">
              <a:spcBef>
                <a:spcPts val="0"/>
              </a:spcBef>
              <a:spcAft>
                <a:spcPts val="1000"/>
              </a:spcAft>
            </a:pPr>
            <a:r>
              <a:rPr lang="ar-IQ" sz="4000" b="1" dirty="0">
                <a:latin typeface="Calibri" panose="020F0502020204030204" pitchFamily="34" charset="0"/>
                <a:ea typeface="Calibri" panose="020F0502020204030204" pitchFamily="34" charset="0"/>
                <a:cs typeface="DecoType Naskh" panose="02010400000000000000" pitchFamily="2" charset="-78"/>
              </a:rPr>
              <a:t>قسم الهندسة المدنية</a:t>
            </a:r>
          </a:p>
        </p:txBody>
      </p:sp>
      <p:sp>
        <p:nvSpPr>
          <p:cNvPr id="8" name="TextBox 7">
            <a:extLst>
              <a:ext uri="{FF2B5EF4-FFF2-40B4-BE49-F238E27FC236}">
                <a16:creationId xmlns="" xmlns:a16="http://schemas.microsoft.com/office/drawing/2014/main" id="{F03553B4-93BD-4189-99E6-6FFBD0FE2C84}"/>
              </a:ext>
            </a:extLst>
          </p:cNvPr>
          <p:cNvSpPr txBox="1"/>
          <p:nvPr/>
        </p:nvSpPr>
        <p:spPr>
          <a:xfrm>
            <a:off x="2651450" y="4891417"/>
            <a:ext cx="6097554" cy="707886"/>
          </a:xfrm>
          <a:prstGeom prst="rect">
            <a:avLst/>
          </a:prstGeom>
          <a:noFill/>
        </p:spPr>
        <p:txBody>
          <a:bodyPr wrap="square">
            <a:spAutoFit/>
          </a:bodyPr>
          <a:lstStyle/>
          <a:p>
            <a:pPr marL="0" marR="0" algn="ctr" rtl="1">
              <a:spcBef>
                <a:spcPts val="0"/>
              </a:spcBef>
              <a:spcAft>
                <a:spcPts val="1000"/>
              </a:spcAft>
            </a:pPr>
            <a:r>
              <a:rPr lang="ar-IQ" sz="4000" b="1" i="1" dirty="0">
                <a:effectLst/>
                <a:latin typeface="Calibri" panose="020F0502020204030204" pitchFamily="34" charset="0"/>
                <a:ea typeface="Calibri" panose="020F0502020204030204" pitchFamily="34" charset="0"/>
                <a:cs typeface="DecoType Naskh Variants" panose="02010400000000000000" pitchFamily="2" charset="-78"/>
              </a:rPr>
              <a:t>المحاضرة  9</a:t>
            </a:r>
            <a:r>
              <a:rPr lang="ar-IQ" sz="4000" b="1" i="1" dirty="0">
                <a:latin typeface="Calibri" panose="020F0502020204030204" pitchFamily="34" charset="0"/>
                <a:ea typeface="Calibri" panose="020F0502020204030204" pitchFamily="34" charset="0"/>
                <a:cs typeface="DecoType Naskh Variants" panose="02010400000000000000" pitchFamily="2" charset="-78"/>
              </a:rPr>
              <a:t> </a:t>
            </a:r>
            <a:r>
              <a:rPr lang="en-US" sz="4000" b="1" i="1" dirty="0">
                <a:effectLst/>
                <a:latin typeface="Calibri" panose="020F0502020204030204" pitchFamily="34" charset="0"/>
                <a:ea typeface="Calibri" panose="020F0502020204030204" pitchFamily="34" charset="0"/>
                <a:cs typeface="DecoType Naskh Variants" panose="02010400000000000000" pitchFamily="2" charset="-78"/>
              </a:rPr>
              <a:t> </a:t>
            </a:r>
            <a:r>
              <a:rPr lang="ar-IQ" sz="4000" b="1" i="1" dirty="0">
                <a:effectLst/>
                <a:latin typeface="Calibri" panose="020F0502020204030204" pitchFamily="34" charset="0"/>
                <a:ea typeface="Calibri" panose="020F0502020204030204" pitchFamily="34" charset="0"/>
                <a:cs typeface="DecoType Naskh Variants" panose="02010400000000000000" pitchFamily="2" charset="-78"/>
              </a:rPr>
              <a:t> </a:t>
            </a:r>
            <a:endParaRPr lang="en-US" sz="4000" dirty="0">
              <a:effectLst/>
              <a:latin typeface="Calibri" panose="020F0502020204030204" pitchFamily="34" charset="0"/>
              <a:ea typeface="Calibri" panose="020F0502020204030204" pitchFamily="34" charset="0"/>
              <a:cs typeface="DecoType Naskh Variants" panose="02010400000000000000" pitchFamily="2" charset="-78"/>
            </a:endParaRPr>
          </a:p>
        </p:txBody>
      </p:sp>
      <p:sp>
        <p:nvSpPr>
          <p:cNvPr id="9" name="TextBox 8">
            <a:extLst>
              <a:ext uri="{FF2B5EF4-FFF2-40B4-BE49-F238E27FC236}">
                <a16:creationId xmlns="" xmlns:a16="http://schemas.microsoft.com/office/drawing/2014/main" id="{958F11FC-C6B1-42CB-A4BC-F6781104AA5B}"/>
              </a:ext>
            </a:extLst>
          </p:cNvPr>
          <p:cNvSpPr txBox="1"/>
          <p:nvPr/>
        </p:nvSpPr>
        <p:spPr>
          <a:xfrm>
            <a:off x="10320867" y="5391638"/>
            <a:ext cx="1871133" cy="923330"/>
          </a:xfrm>
          <a:prstGeom prst="rect">
            <a:avLst/>
          </a:prstGeom>
          <a:noFill/>
        </p:spPr>
        <p:txBody>
          <a:bodyPr wrap="square" rtlCol="1">
            <a:spAutoFit/>
          </a:bodyPr>
          <a:lstStyle/>
          <a:p>
            <a:pPr algn="r"/>
            <a:r>
              <a:rPr lang="ar-IQ" dirty="0">
                <a:latin typeface="Calibri" panose="020F0502020204030204" pitchFamily="34" charset="0"/>
                <a:cs typeface="Calibri" panose="020F0502020204030204" pitchFamily="34" charset="0"/>
              </a:rPr>
              <a:t>إعداد:-</a:t>
            </a:r>
          </a:p>
          <a:p>
            <a:pPr algn="r"/>
            <a:r>
              <a:rPr lang="ar-IQ" dirty="0" err="1">
                <a:latin typeface="Calibri" panose="020F0502020204030204" pitchFamily="34" charset="0"/>
                <a:cs typeface="Calibri" panose="020F0502020204030204" pitchFamily="34" charset="0"/>
              </a:rPr>
              <a:t>م.د.جنان</a:t>
            </a:r>
            <a:r>
              <a:rPr lang="ar-IQ" dirty="0">
                <a:latin typeface="Calibri" panose="020F0502020204030204" pitchFamily="34" charset="0"/>
                <a:cs typeface="Calibri" panose="020F0502020204030204" pitchFamily="34" charset="0"/>
              </a:rPr>
              <a:t> لفته عباس</a:t>
            </a:r>
          </a:p>
          <a:p>
            <a:pPr algn="r"/>
            <a:r>
              <a:rPr lang="ar-IQ" dirty="0" err="1">
                <a:latin typeface="Calibri" panose="020F0502020204030204" pitchFamily="34" charset="0"/>
                <a:cs typeface="Calibri" panose="020F0502020204030204" pitchFamily="34" charset="0"/>
              </a:rPr>
              <a:t>م.م</a:t>
            </a:r>
            <a:r>
              <a:rPr lang="ar-IQ" dirty="0">
                <a:latin typeface="Calibri" panose="020F0502020204030204" pitchFamily="34" charset="0"/>
                <a:cs typeface="Calibri" panose="020F0502020204030204" pitchFamily="34" charset="0"/>
              </a:rPr>
              <a:t>. غسان منذر علي</a:t>
            </a:r>
          </a:p>
        </p:txBody>
      </p:sp>
    </p:spTree>
    <p:extLst>
      <p:ext uri="{BB962C8B-B14F-4D97-AF65-F5344CB8AC3E}">
        <p14:creationId xmlns:p14="http://schemas.microsoft.com/office/powerpoint/2010/main" val="194125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D0E4DD3A-28C8-4807-B227-88E8337454D6}"/>
              </a:ext>
            </a:extLst>
          </p:cNvPr>
          <p:cNvSpPr txBox="1"/>
          <p:nvPr/>
        </p:nvSpPr>
        <p:spPr>
          <a:xfrm>
            <a:off x="6096000" y="554906"/>
            <a:ext cx="6097554" cy="467629"/>
          </a:xfrm>
          <a:prstGeom prst="rect">
            <a:avLst/>
          </a:prstGeom>
          <a:noFill/>
        </p:spPr>
        <p:txBody>
          <a:bodyPr wrap="square">
            <a:spAutoFit/>
          </a:bodyPr>
          <a:lstStyle/>
          <a:p>
            <a:pPr marL="0" marR="0" algn="r" rtl="1">
              <a:lnSpc>
                <a:spcPct val="107000"/>
              </a:lnSpc>
              <a:spcBef>
                <a:spcPts val="0"/>
              </a:spcBef>
              <a:spcAft>
                <a:spcPts val="800"/>
              </a:spcAft>
              <a:tabLst>
                <a:tab pos="4411980" algn="l"/>
              </a:tabLst>
            </a:pPr>
            <a:r>
              <a:rPr lang="ar-IQ" sz="2400" u="sng" dirty="0">
                <a:solidFill>
                  <a:srgbClr val="0033CC"/>
                </a:solidFill>
                <a:effectLst/>
                <a:latin typeface="Calibri" panose="020F0502020204030204" pitchFamily="34" charset="0"/>
                <a:ea typeface="Calibri" panose="020F0502020204030204" pitchFamily="34" charset="0"/>
                <a:cs typeface="Arial" panose="020B0604020202020204" pitchFamily="34" charset="0"/>
              </a:rPr>
              <a:t>البرامج الفرعية </a:t>
            </a:r>
            <a:r>
              <a:rPr lang="en-US" sz="2400" u="sng" dirty="0">
                <a:solidFill>
                  <a:srgbClr val="0033CC"/>
                </a:solidFill>
                <a:effectLst/>
                <a:latin typeface="Calibri" panose="020F0502020204030204" pitchFamily="34" charset="0"/>
                <a:ea typeface="Calibri" panose="020F0502020204030204" pitchFamily="34" charset="0"/>
                <a:cs typeface="Arial" panose="020B0604020202020204" pitchFamily="34" charset="0"/>
              </a:rPr>
              <a:t>Subprogram</a:t>
            </a:r>
            <a:endParaRPr lang="en-US" sz="2400" dirty="0">
              <a:solidFill>
                <a:srgbClr val="0033CC"/>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5" name="TextBox 4">
            <a:extLst>
              <a:ext uri="{FF2B5EF4-FFF2-40B4-BE49-F238E27FC236}">
                <a16:creationId xmlns="" xmlns:a16="http://schemas.microsoft.com/office/drawing/2014/main" id="{02BECA0B-1997-4BE0-9B2E-B9536D964EFF}"/>
              </a:ext>
            </a:extLst>
          </p:cNvPr>
          <p:cNvSpPr txBox="1"/>
          <p:nvPr/>
        </p:nvSpPr>
        <p:spPr>
          <a:xfrm>
            <a:off x="0" y="1102729"/>
            <a:ext cx="12192000" cy="1673022"/>
          </a:xfrm>
          <a:prstGeom prst="rect">
            <a:avLst/>
          </a:prstGeom>
          <a:noFill/>
        </p:spPr>
        <p:txBody>
          <a:bodyPr wrap="square">
            <a:spAutoFit/>
          </a:bodyPr>
          <a:lstStyle/>
          <a:p>
            <a:pPr marL="0" marR="0" algn="just" rtl="1">
              <a:lnSpc>
                <a:spcPct val="107000"/>
              </a:lnSpc>
              <a:spcBef>
                <a:spcPts val="0"/>
              </a:spcBef>
              <a:spcAft>
                <a:spcPts val="800"/>
              </a:spcAft>
              <a:tabLst>
                <a:tab pos="4411980" algn="l"/>
              </a:tabLst>
            </a:pPr>
            <a:r>
              <a:rPr lang="ar-IQ" sz="2400" dirty="0">
                <a:effectLst/>
                <a:latin typeface="Simplified Arabic" panose="02020603050405020304" pitchFamily="18" charset="-78"/>
                <a:ea typeface="Calibri" panose="020F0502020204030204" pitchFamily="34" charset="0"/>
                <a:cs typeface="Simplified Arabic" panose="02020603050405020304" pitchFamily="18" charset="-78"/>
              </a:rPr>
              <a:t>اثناء كتابة بعض البرامج نحتاج لتكرار عملية معينة أكثر من مرة في مواضع مختلفة من نفس البرنامج، وقد تستلزم هذه العملية كتابة مجموعة من العبارات وبتكرار كتابة هذه العبارات يكون البرنامج طويلا ويستلزم حجز مواضيع عديدة للتخزين في وحدة الذاكرة الرئيسية، ولاختصار خطوات البرنامج وتحسين كفاءته وتوفير مواضع التخزين ولسهولة متابعته وفهمه نقوم بفصل هذه العبارات التي تنفذ خطوات هذه العملية- خارج البرنامج الرئيسي ونسميها برنامجا فرعيا (</a:t>
            </a:r>
            <a:r>
              <a:rPr lang="en-US" sz="2400" dirty="0">
                <a:effectLst/>
                <a:latin typeface="Simplified Arabic" panose="02020603050405020304" pitchFamily="18" charset="-78"/>
                <a:ea typeface="Calibri" panose="020F0502020204030204" pitchFamily="34" charset="0"/>
                <a:cs typeface="Simplified Arabic" panose="02020603050405020304" pitchFamily="18" charset="-78"/>
              </a:rPr>
              <a:t>Subprogram</a:t>
            </a:r>
            <a:r>
              <a:rPr lang="ar-IQ" sz="2400" dirty="0">
                <a:effectLst/>
                <a:latin typeface="Simplified Arabic" panose="02020603050405020304" pitchFamily="18" charset="-78"/>
                <a:ea typeface="Calibri" panose="020F0502020204030204" pitchFamily="34" charset="0"/>
                <a:cs typeface="Simplified Arabic" panose="02020603050405020304" pitchFamily="18" charset="-78"/>
              </a:rPr>
              <a:t>).</a:t>
            </a:r>
            <a:endParaRPr lang="en-US" sz="2400" dirty="0">
              <a:effectLst/>
              <a:latin typeface="Simplified Arabic" panose="02020603050405020304" pitchFamily="18" charset="-78"/>
              <a:ea typeface="Calibri" panose="020F0502020204030204" pitchFamily="34" charset="0"/>
              <a:cs typeface="Simplified Arabic" panose="02020603050405020304" pitchFamily="18" charset="-78"/>
            </a:endParaRPr>
          </a:p>
        </p:txBody>
      </p:sp>
      <p:sp>
        <p:nvSpPr>
          <p:cNvPr id="7" name="TextBox 6">
            <a:extLst>
              <a:ext uri="{FF2B5EF4-FFF2-40B4-BE49-F238E27FC236}">
                <a16:creationId xmlns="" xmlns:a16="http://schemas.microsoft.com/office/drawing/2014/main" id="{FB81B981-2F51-44B5-8AF8-BCB5E495C5F2}"/>
              </a:ext>
            </a:extLst>
          </p:cNvPr>
          <p:cNvSpPr txBox="1"/>
          <p:nvPr/>
        </p:nvSpPr>
        <p:spPr>
          <a:xfrm>
            <a:off x="0" y="3675535"/>
            <a:ext cx="12192000" cy="882678"/>
          </a:xfrm>
          <a:prstGeom prst="rect">
            <a:avLst/>
          </a:prstGeom>
          <a:noFill/>
        </p:spPr>
        <p:txBody>
          <a:bodyPr wrap="square">
            <a:spAutoFit/>
          </a:bodyPr>
          <a:lstStyle/>
          <a:p>
            <a:pPr marL="0" marR="0" algn="r" rtl="1">
              <a:lnSpc>
                <a:spcPct val="107000"/>
              </a:lnSpc>
              <a:spcBef>
                <a:spcPts val="0"/>
              </a:spcBef>
              <a:spcAft>
                <a:spcPts val="800"/>
              </a:spcAft>
              <a:tabLst>
                <a:tab pos="4411980" algn="l"/>
              </a:tabLst>
            </a:pPr>
            <a:r>
              <a:rPr lang="ar-IQ" sz="2400" dirty="0">
                <a:effectLst/>
                <a:latin typeface="Simplified Arabic" panose="02020603050405020304" pitchFamily="18" charset="-78"/>
                <a:ea typeface="Calibri" panose="020F0502020204030204" pitchFamily="34" charset="0"/>
                <a:cs typeface="Simplified Arabic" panose="02020603050405020304" pitchFamily="18" charset="-78"/>
              </a:rPr>
              <a:t>الفائدة الرئيسية لاستخدام البرامج الفرعية هو التمكن من تجزئة البرامج الكبيرة الى برامج فرعية يقوم كل برنامج فرعي بالقيام بمهام محدودة.</a:t>
            </a:r>
            <a:endParaRPr lang="en-US" sz="2400" dirty="0">
              <a:effectLst/>
              <a:latin typeface="Simplified Arabic" panose="02020603050405020304" pitchFamily="18" charset="-78"/>
              <a:ea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1710279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5D1B5EA4-D4FD-4483-86E6-7BAE3C8C843C}"/>
              </a:ext>
            </a:extLst>
          </p:cNvPr>
          <p:cNvSpPr txBox="1"/>
          <p:nvPr/>
        </p:nvSpPr>
        <p:spPr>
          <a:xfrm>
            <a:off x="0" y="611997"/>
            <a:ext cx="12192000" cy="862800"/>
          </a:xfrm>
          <a:prstGeom prst="rect">
            <a:avLst/>
          </a:prstGeom>
          <a:noFill/>
        </p:spPr>
        <p:txBody>
          <a:bodyPr wrap="square">
            <a:spAutoFit/>
          </a:bodyPr>
          <a:lstStyle/>
          <a:p>
            <a:pPr marL="0" marR="0" algn="r" rtl="1">
              <a:lnSpc>
                <a:spcPct val="107000"/>
              </a:lnSpc>
              <a:spcBef>
                <a:spcPts val="0"/>
              </a:spcBef>
              <a:spcAft>
                <a:spcPts val="800"/>
              </a:spcAft>
              <a:tabLst>
                <a:tab pos="4411980" algn="l"/>
              </a:tabLst>
            </a:pPr>
            <a:r>
              <a:rPr lang="ar-IQ" sz="2400" dirty="0">
                <a:effectLst/>
                <a:latin typeface="Calibri" panose="020F0502020204030204" pitchFamily="34" charset="0"/>
                <a:ea typeface="Calibri" panose="020F0502020204030204" pitchFamily="34" charset="0"/>
                <a:cs typeface="Arial" panose="020B0604020202020204" pitchFamily="34" charset="0"/>
              </a:rPr>
              <a:t>تنقسم البرامج الفرعية في لغة (</a:t>
            </a:r>
            <a:r>
              <a:rPr lang="en-US" sz="2400" dirty="0">
                <a:effectLst/>
                <a:latin typeface="Calibri" panose="020F0502020204030204" pitchFamily="34" charset="0"/>
                <a:ea typeface="Calibri" panose="020F0502020204030204" pitchFamily="34" charset="0"/>
                <a:cs typeface="Arial" panose="020B0604020202020204" pitchFamily="34" charset="0"/>
              </a:rPr>
              <a:t>Fortran 90</a:t>
            </a:r>
            <a:r>
              <a:rPr lang="ar-IQ" sz="2400" dirty="0">
                <a:effectLst/>
                <a:latin typeface="Calibri" panose="020F0502020204030204" pitchFamily="34" charset="0"/>
                <a:ea typeface="Calibri" panose="020F0502020204030204" pitchFamily="34" charset="0"/>
                <a:cs typeface="Arial" panose="020B0604020202020204" pitchFamily="34" charset="0"/>
              </a:rPr>
              <a:t>) الى قسمين رئيسين هما البرامج الروتينية (</a:t>
            </a:r>
            <a:r>
              <a:rPr lang="en-US" sz="2400" dirty="0">
                <a:effectLst/>
                <a:latin typeface="Calibri" panose="020F0502020204030204" pitchFamily="34" charset="0"/>
                <a:ea typeface="Calibri" panose="020F0502020204030204" pitchFamily="34" charset="0"/>
                <a:cs typeface="Arial" panose="020B0604020202020204" pitchFamily="34" charset="0"/>
              </a:rPr>
              <a:t>Subroutines </a:t>
            </a:r>
            <a:r>
              <a:rPr lang="ar-IQ" sz="2400" dirty="0">
                <a:effectLst/>
                <a:latin typeface="Calibri" panose="020F0502020204030204" pitchFamily="34" charset="0"/>
                <a:ea typeface="Calibri" panose="020F0502020204030204" pitchFamily="34" charset="0"/>
                <a:cs typeface="Arial" panose="020B0604020202020204" pitchFamily="34" charset="0"/>
              </a:rPr>
              <a:t>) والدوال (</a:t>
            </a:r>
            <a:r>
              <a:rPr lang="en-US" sz="2400" dirty="0">
                <a:effectLst/>
                <a:latin typeface="Calibri" panose="020F0502020204030204" pitchFamily="34" charset="0"/>
                <a:ea typeface="Calibri" panose="020F0502020204030204" pitchFamily="34" charset="0"/>
                <a:cs typeface="Arial" panose="020B0604020202020204" pitchFamily="34" charset="0"/>
              </a:rPr>
              <a:t>Functions</a:t>
            </a:r>
            <a:r>
              <a:rPr lang="ar-IQ" sz="2400" dirty="0">
                <a:effectLst/>
                <a:latin typeface="Calibri" panose="020F0502020204030204" pitchFamily="34" charset="0"/>
                <a:ea typeface="Calibri" panose="020F0502020204030204" pitchFamily="34" charset="0"/>
                <a:cs typeface="Arial" panose="020B0604020202020204" pitchFamily="34" charset="0"/>
              </a:rPr>
              <a:t>).</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 name="TextBox 4">
            <a:extLst>
              <a:ext uri="{FF2B5EF4-FFF2-40B4-BE49-F238E27FC236}">
                <a16:creationId xmlns="" xmlns:a16="http://schemas.microsoft.com/office/drawing/2014/main" id="{5A95B841-3601-4DF7-9BFD-EFE8239449A3}"/>
              </a:ext>
            </a:extLst>
          </p:cNvPr>
          <p:cNvSpPr txBox="1"/>
          <p:nvPr/>
        </p:nvSpPr>
        <p:spPr>
          <a:xfrm>
            <a:off x="6061788" y="1629295"/>
            <a:ext cx="6130212" cy="467629"/>
          </a:xfrm>
          <a:prstGeom prst="rect">
            <a:avLst/>
          </a:prstGeom>
          <a:noFill/>
        </p:spPr>
        <p:txBody>
          <a:bodyPr wrap="square">
            <a:spAutoFit/>
          </a:bodyPr>
          <a:lstStyle/>
          <a:p>
            <a:pPr marL="342900" marR="0" lvl="0" indent="-342900" algn="r" rtl="1">
              <a:lnSpc>
                <a:spcPct val="107000"/>
              </a:lnSpc>
              <a:spcBef>
                <a:spcPts val="0"/>
              </a:spcBef>
              <a:spcAft>
                <a:spcPts val="800"/>
              </a:spcAft>
              <a:buFont typeface="+mj-lt"/>
              <a:buAutoNum type="arabicPeriod"/>
              <a:tabLst>
                <a:tab pos="4411980" algn="l"/>
              </a:tabLst>
            </a:pPr>
            <a:r>
              <a:rPr lang="ar-IQ" sz="2400" u="sng" dirty="0">
                <a:solidFill>
                  <a:srgbClr val="C00000"/>
                </a:solidFill>
                <a:effectLst/>
                <a:latin typeface="Calibri" panose="020F0502020204030204" pitchFamily="34" charset="0"/>
                <a:ea typeface="Calibri" panose="020F0502020204030204" pitchFamily="34" charset="0"/>
                <a:cs typeface="Arial" panose="020B0604020202020204" pitchFamily="34" charset="0"/>
              </a:rPr>
              <a:t>البرامج الروتينية </a:t>
            </a:r>
            <a:r>
              <a:rPr lang="en-US" sz="2400" u="sng" dirty="0">
                <a:solidFill>
                  <a:srgbClr val="C00000"/>
                </a:solidFill>
                <a:effectLst/>
                <a:latin typeface="Calibri" panose="020F0502020204030204" pitchFamily="34" charset="0"/>
                <a:ea typeface="Calibri" panose="020F0502020204030204" pitchFamily="34" charset="0"/>
                <a:cs typeface="Arial" panose="020B0604020202020204" pitchFamily="34" charset="0"/>
              </a:rPr>
              <a:t>Subroutines</a:t>
            </a:r>
          </a:p>
        </p:txBody>
      </p:sp>
      <p:sp>
        <p:nvSpPr>
          <p:cNvPr id="7" name="TextBox 6">
            <a:extLst>
              <a:ext uri="{FF2B5EF4-FFF2-40B4-BE49-F238E27FC236}">
                <a16:creationId xmlns="" xmlns:a16="http://schemas.microsoft.com/office/drawing/2014/main" id="{6F2D1702-0227-4D4B-A709-6D3AB3FE84CF}"/>
              </a:ext>
            </a:extLst>
          </p:cNvPr>
          <p:cNvSpPr txBox="1"/>
          <p:nvPr/>
        </p:nvSpPr>
        <p:spPr>
          <a:xfrm>
            <a:off x="0" y="2487019"/>
            <a:ext cx="12192000" cy="862800"/>
          </a:xfrm>
          <a:prstGeom prst="rect">
            <a:avLst/>
          </a:prstGeom>
          <a:noFill/>
        </p:spPr>
        <p:txBody>
          <a:bodyPr wrap="square">
            <a:spAutoFit/>
          </a:bodyPr>
          <a:lstStyle/>
          <a:p>
            <a:pPr marL="228600" marR="0" algn="just" rtl="1">
              <a:lnSpc>
                <a:spcPct val="107000"/>
              </a:lnSpc>
              <a:spcBef>
                <a:spcPts val="0"/>
              </a:spcBef>
              <a:spcAft>
                <a:spcPts val="800"/>
              </a:spcAft>
              <a:tabLst>
                <a:tab pos="4411980" algn="l"/>
              </a:tabLst>
            </a:pPr>
            <a:r>
              <a:rPr lang="ar-IQ" sz="2400" dirty="0">
                <a:effectLst/>
                <a:latin typeface="Calibri" panose="020F0502020204030204" pitchFamily="34" charset="0"/>
                <a:ea typeface="Calibri" panose="020F0502020204030204" pitchFamily="34" charset="0"/>
                <a:cs typeface="Arial" panose="020B0604020202020204" pitchFamily="34" charset="0"/>
              </a:rPr>
              <a:t>تشبه البرامج الروتينية البرنامج الرئيسي في كل شيء تقريبا من حيث الشكل عدا كلمة (</a:t>
            </a:r>
            <a:r>
              <a:rPr lang="en-US" sz="2400" dirty="0">
                <a:effectLst/>
                <a:latin typeface="Calibri" panose="020F0502020204030204" pitchFamily="34" charset="0"/>
                <a:ea typeface="Calibri" panose="020F0502020204030204" pitchFamily="34" charset="0"/>
                <a:cs typeface="Arial" panose="020B0604020202020204" pitchFamily="34" charset="0"/>
              </a:rPr>
              <a:t>Subroutine</a:t>
            </a:r>
            <a:r>
              <a:rPr lang="ar-IQ" sz="2400" dirty="0">
                <a:effectLst/>
                <a:latin typeface="Calibri" panose="020F0502020204030204" pitchFamily="34" charset="0"/>
                <a:ea typeface="Calibri" panose="020F0502020204030204" pitchFamily="34" charset="0"/>
                <a:cs typeface="Arial" panose="020B0604020202020204" pitchFamily="34" charset="0"/>
              </a:rPr>
              <a:t>) بدلا من كلمة (</a:t>
            </a:r>
            <a:r>
              <a:rPr lang="en-US" sz="2400" dirty="0">
                <a:effectLst/>
                <a:latin typeface="Calibri" panose="020F0502020204030204" pitchFamily="34" charset="0"/>
                <a:ea typeface="Calibri" panose="020F0502020204030204" pitchFamily="34" charset="0"/>
                <a:cs typeface="Arial" panose="020B0604020202020204" pitchFamily="34" charset="0"/>
              </a:rPr>
              <a:t>Program</a:t>
            </a:r>
            <a:r>
              <a:rPr lang="ar-IQ" sz="2400" dirty="0">
                <a:effectLst/>
                <a:latin typeface="Calibri" panose="020F0502020204030204" pitchFamily="34" charset="0"/>
                <a:ea typeface="Calibri" panose="020F0502020204030204" pitchFamily="34" charset="0"/>
                <a:cs typeface="Arial" panose="020B0604020202020204" pitchFamily="34" charset="0"/>
              </a:rPr>
              <a:t>) في بدايتها وللروتين الفرعي مهمات عديدة احداها اختصار تكرار بعض الجمل في البرنامج الرئيسي.</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9" name="TextBox 8">
            <a:extLst>
              <a:ext uri="{FF2B5EF4-FFF2-40B4-BE49-F238E27FC236}">
                <a16:creationId xmlns="" xmlns:a16="http://schemas.microsoft.com/office/drawing/2014/main" id="{9B07FBD0-3AE3-4B17-ACFC-0E097615D4CF}"/>
              </a:ext>
            </a:extLst>
          </p:cNvPr>
          <p:cNvSpPr txBox="1"/>
          <p:nvPr/>
        </p:nvSpPr>
        <p:spPr>
          <a:xfrm>
            <a:off x="1" y="3739914"/>
            <a:ext cx="12192000" cy="1200329"/>
          </a:xfrm>
          <a:prstGeom prst="rect">
            <a:avLst/>
          </a:prstGeom>
          <a:noFill/>
        </p:spPr>
        <p:txBody>
          <a:bodyPr wrap="square">
            <a:spAutoFit/>
          </a:bodyPr>
          <a:lstStyle/>
          <a:p>
            <a:pPr algn="just" rtl="1"/>
            <a:r>
              <a:rPr lang="ar-IQ" sz="2400" b="1" u="sng" dirty="0">
                <a:effectLst/>
                <a:latin typeface="Calibri" panose="020F0502020204030204" pitchFamily="34" charset="0"/>
                <a:ea typeface="Calibri" panose="020F0502020204030204" pitchFamily="34" charset="0"/>
                <a:cs typeface="Arial" panose="020B0604020202020204" pitchFamily="34" charset="0"/>
              </a:rPr>
              <a:t>الروتين الفرعي: </a:t>
            </a:r>
            <a:r>
              <a:rPr lang="ar-IQ" sz="2400" dirty="0">
                <a:effectLst/>
                <a:latin typeface="Calibri" panose="020F0502020204030204" pitchFamily="34" charset="0"/>
                <a:ea typeface="Calibri" panose="020F0502020204030204" pitchFamily="34" charset="0"/>
                <a:cs typeface="Arial" panose="020B0604020202020204" pitchFamily="34" charset="0"/>
              </a:rPr>
              <a:t>برنامج يكتب بمعزل عن البرنامج الرئيسي ويتم استدعائه للبرنامج الرئيسي باستخدام جملة (</a:t>
            </a:r>
            <a:r>
              <a:rPr lang="en-US" sz="2400" dirty="0">
                <a:effectLst/>
                <a:latin typeface="Calibri" panose="020F0502020204030204" pitchFamily="34" charset="0"/>
                <a:ea typeface="Calibri" panose="020F0502020204030204" pitchFamily="34" charset="0"/>
                <a:cs typeface="Arial" panose="020B0604020202020204" pitchFamily="34" charset="0"/>
              </a:rPr>
              <a:t>Call</a:t>
            </a:r>
            <a:r>
              <a:rPr lang="ar-IQ" sz="2400" dirty="0">
                <a:effectLst/>
                <a:latin typeface="Calibri" panose="020F0502020204030204" pitchFamily="34" charset="0"/>
                <a:ea typeface="Calibri" panose="020F0502020204030204" pitchFamily="34" charset="0"/>
                <a:cs typeface="Arial" panose="020B0604020202020204" pitchFamily="34" charset="0"/>
              </a:rPr>
              <a:t>) ويمكن استدعاء نفس الروتين لأكثر من مرة داخل البرنامج الرئيسي ويمكن استخدام اكثر من برنامج فرعي واحد في البرنامج الرئيسي الواحد.</a:t>
            </a:r>
            <a:endParaRPr lang="ar-IQ" sz="2400" dirty="0"/>
          </a:p>
        </p:txBody>
      </p:sp>
    </p:spTree>
    <p:extLst>
      <p:ext uri="{BB962C8B-B14F-4D97-AF65-F5344CB8AC3E}">
        <p14:creationId xmlns:p14="http://schemas.microsoft.com/office/powerpoint/2010/main" val="575835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9">
            <a:extLst>
              <a:ext uri="{FF2B5EF4-FFF2-40B4-BE49-F238E27FC236}">
                <a16:creationId xmlns="" xmlns:a16="http://schemas.microsoft.com/office/drawing/2014/main" id="{1A5EA452-0317-44AF-A088-D87524196B51}"/>
              </a:ext>
            </a:extLst>
          </p:cNvPr>
          <p:cNvSpPr txBox="1"/>
          <p:nvPr/>
        </p:nvSpPr>
        <p:spPr>
          <a:xfrm>
            <a:off x="148078" y="1177146"/>
            <a:ext cx="4470575" cy="3058951"/>
          </a:xfrm>
          <a:prstGeom prst="rect">
            <a:avLst/>
          </a:prstGeom>
          <a:solidFill>
            <a:srgbClr val="9ED561"/>
          </a:solidFill>
          <a:ln w="6350">
            <a:solidFill>
              <a:prstClr val="black"/>
            </a:solidFill>
          </a:ln>
          <a:effectLst>
            <a:softEdge rad="63500"/>
          </a:effectLst>
        </p:spPr>
        <p:txBody>
          <a:bodyPr rot="0" spcFirstLastPara="0" vert="horz" wrap="square" lIns="91440" tIns="45720" rIns="91440" bIns="45720" numCol="1" spcCol="0" rtlCol="1" fromWordArt="0" anchor="t" anchorCtr="0" forceAA="0" compatLnSpc="1">
            <a:prstTxWarp prst="textNoShape">
              <a:avLst/>
            </a:prstTxWarp>
            <a:noAutofit/>
          </a:bodyPr>
          <a:lstStyle/>
          <a:p>
            <a:pPr marL="0" marR="0">
              <a:lnSpc>
                <a:spcPct val="107000"/>
              </a:lnSpc>
              <a:spcBef>
                <a:spcPts val="0"/>
              </a:spcBef>
              <a:spcAft>
                <a:spcPts val="800"/>
              </a:spcAft>
            </a:pPr>
            <a:r>
              <a:rPr lang="en-US"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Subroutine </a:t>
            </a:r>
            <a:r>
              <a:rPr lang="en-US" sz="2400"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Subroutine</a:t>
            </a:r>
            <a:r>
              <a:rPr lang="en-US"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 -name</a:t>
            </a:r>
          </a:p>
          <a:p>
            <a:pPr marL="0" marR="0">
              <a:lnSpc>
                <a:spcPct val="107000"/>
              </a:lnSpc>
              <a:spcBef>
                <a:spcPts val="0"/>
              </a:spcBef>
              <a:spcAft>
                <a:spcPts val="800"/>
              </a:spcAft>
            </a:pPr>
            <a:r>
              <a:rPr lang="en-US"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Implicit None</a:t>
            </a:r>
          </a:p>
          <a:p>
            <a:pPr marL="0" marR="0">
              <a:lnSpc>
                <a:spcPct val="107000"/>
              </a:lnSpc>
              <a:spcBef>
                <a:spcPts val="0"/>
              </a:spcBef>
              <a:spcAft>
                <a:spcPts val="800"/>
              </a:spcAft>
            </a:pPr>
            <a:r>
              <a:rPr lang="en-US"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Specification part</a:t>
            </a:r>
          </a:p>
          <a:p>
            <a:pPr marL="0" marR="0">
              <a:lnSpc>
                <a:spcPct val="107000"/>
              </a:lnSpc>
              <a:spcBef>
                <a:spcPts val="0"/>
              </a:spcBef>
              <a:spcAft>
                <a:spcPts val="800"/>
              </a:spcAft>
            </a:pPr>
            <a:r>
              <a:rPr lang="en-US"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Execution part </a:t>
            </a:r>
          </a:p>
          <a:p>
            <a:pPr marL="0" marR="0">
              <a:lnSpc>
                <a:spcPct val="107000"/>
              </a:lnSpc>
              <a:spcBef>
                <a:spcPts val="0"/>
              </a:spcBef>
              <a:spcAft>
                <a:spcPts val="800"/>
              </a:spcAft>
            </a:pPr>
            <a:r>
              <a:rPr lang="en-US"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Subprogram part</a:t>
            </a:r>
          </a:p>
          <a:p>
            <a:pPr marL="0" marR="0">
              <a:lnSpc>
                <a:spcPct val="107000"/>
              </a:lnSpc>
              <a:spcBef>
                <a:spcPts val="0"/>
              </a:spcBef>
              <a:spcAft>
                <a:spcPts val="800"/>
              </a:spcAft>
            </a:pPr>
            <a:r>
              <a:rPr lang="en-US"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End Subroutine </a:t>
            </a:r>
            <a:r>
              <a:rPr lang="en-US" sz="2400"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Subroutine</a:t>
            </a:r>
            <a:r>
              <a:rPr lang="en-US"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 -name</a:t>
            </a:r>
          </a:p>
          <a:p>
            <a:pPr marL="0" marR="0">
              <a:lnSpc>
                <a:spcPct val="107000"/>
              </a:lnSpc>
              <a:spcBef>
                <a:spcPts val="0"/>
              </a:spcBef>
              <a:spcAft>
                <a:spcPts val="800"/>
              </a:spcAft>
            </a:pPr>
            <a:r>
              <a:rPr lang="en-US"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 </a:t>
            </a:r>
          </a:p>
          <a:p>
            <a:pPr marL="0" marR="0">
              <a:lnSpc>
                <a:spcPct val="107000"/>
              </a:lnSpc>
              <a:spcBef>
                <a:spcPts val="0"/>
              </a:spcBef>
              <a:spcAft>
                <a:spcPts val="800"/>
              </a:spcAft>
            </a:pPr>
            <a:r>
              <a:rPr lang="en-US"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 </a:t>
            </a:r>
          </a:p>
        </p:txBody>
      </p:sp>
    </p:spTree>
    <p:extLst>
      <p:ext uri="{BB962C8B-B14F-4D97-AF65-F5344CB8AC3E}">
        <p14:creationId xmlns:p14="http://schemas.microsoft.com/office/powerpoint/2010/main" val="4005770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0">
            <a:extLst>
              <a:ext uri="{FF2B5EF4-FFF2-40B4-BE49-F238E27FC236}">
                <a16:creationId xmlns="" xmlns:a16="http://schemas.microsoft.com/office/drawing/2014/main" id="{34D52DA4-1B51-41BA-9E9D-74F22B9E051A}"/>
              </a:ext>
            </a:extLst>
          </p:cNvPr>
          <p:cNvSpPr txBox="1"/>
          <p:nvPr/>
        </p:nvSpPr>
        <p:spPr>
          <a:xfrm>
            <a:off x="0" y="566822"/>
            <a:ext cx="12192000" cy="443230"/>
          </a:xfrm>
          <a:prstGeom prst="rect">
            <a:avLst/>
          </a:prstGeom>
          <a:solidFill>
            <a:schemeClr val="lt1"/>
          </a:solidFill>
          <a:ln w="6350">
            <a:solidFill>
              <a:schemeClr val="bg1"/>
            </a:solidFill>
          </a:ln>
        </p:spPr>
        <p:txBody>
          <a:bodyPr rot="0" spcFirstLastPara="0" vert="horz" wrap="square" lIns="91440" tIns="45720" rIns="91440" bIns="45720" numCol="1" spcCol="0" rtlCol="1" fromWordArt="0" anchor="t" anchorCtr="0" forceAA="0" compatLnSpc="1">
            <a:prstTxWarp prst="textNoShape">
              <a:avLst/>
            </a:prstTxWarp>
            <a:noAutofit/>
          </a:bodyPr>
          <a:lstStyle/>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Example(1): write program doing arrangement three values in ascending then print the numbers?</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 </a:t>
            </a:r>
          </a:p>
        </p:txBody>
      </p:sp>
      <p:sp>
        <p:nvSpPr>
          <p:cNvPr id="3" name="Text Box 61">
            <a:extLst>
              <a:ext uri="{FF2B5EF4-FFF2-40B4-BE49-F238E27FC236}">
                <a16:creationId xmlns="" xmlns:a16="http://schemas.microsoft.com/office/drawing/2014/main" id="{CBAC4BBE-091A-49CF-9EF9-E77325A04079}"/>
              </a:ext>
            </a:extLst>
          </p:cNvPr>
          <p:cNvSpPr txBox="1"/>
          <p:nvPr/>
        </p:nvSpPr>
        <p:spPr>
          <a:xfrm>
            <a:off x="0" y="1167177"/>
            <a:ext cx="5309118" cy="5690823"/>
          </a:xfrm>
          <a:prstGeom prst="rect">
            <a:avLst/>
          </a:prstGeom>
          <a:noFill/>
          <a:ln w="6350">
            <a:solidFill>
              <a:schemeClr val="bg1"/>
            </a:solidFill>
          </a:ln>
        </p:spPr>
        <p:txBody>
          <a:bodyPr rot="0" spcFirstLastPara="0" vert="horz" wrap="square" lIns="91440" tIns="45720" rIns="91440" bIns="45720" numCol="1" spcCol="0" rtlCol="1" fromWordArt="0" anchor="t" anchorCtr="0" forceAA="0" compatLnSpc="1">
            <a:prstTxWarp prst="textNoShape">
              <a:avLst/>
            </a:prstTxWarp>
            <a:noAutofit/>
          </a:bodyPr>
          <a:lstStyle/>
          <a:p>
            <a:pPr marL="0" marR="0">
              <a:lnSpc>
                <a:spcPct val="107000"/>
              </a:lnSpc>
              <a:spcBef>
                <a:spcPts val="0"/>
              </a:spcBef>
              <a:spcAft>
                <a:spcPts val="800"/>
              </a:spcAft>
            </a:pPr>
            <a:r>
              <a:rPr lang="en-US" sz="2400" u="sng" dirty="0">
                <a:effectLst/>
                <a:latin typeface="Calibri" panose="020F0502020204030204" pitchFamily="34" charset="0"/>
                <a:ea typeface="Calibri" panose="020F0502020204030204" pitchFamily="34" charset="0"/>
                <a:cs typeface="Arial" panose="020B0604020202020204" pitchFamily="34" charset="0"/>
              </a:rPr>
              <a:t>Solution Without using subroutine</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Program sort</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Implicit None</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Real::A, B, C, Z</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Print*,”read the numbers”</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If (A&gt;B) then </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Z=A; A=B; B=Z</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End if</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If (A&gt;C) then </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Z=A; A=C; C=Z</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End if </a:t>
            </a:r>
          </a:p>
          <a:p>
            <a:pPr marL="0" marR="0">
              <a:lnSpc>
                <a:spcPct val="107000"/>
              </a:lnSpc>
              <a:spcBef>
                <a:spcPts val="0"/>
              </a:spcBef>
              <a:spcAft>
                <a:spcPts val="800"/>
              </a:spcAft>
            </a:pP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 name="TextBox 4">
            <a:extLst>
              <a:ext uri="{FF2B5EF4-FFF2-40B4-BE49-F238E27FC236}">
                <a16:creationId xmlns="" xmlns:a16="http://schemas.microsoft.com/office/drawing/2014/main" id="{EA078BC0-D7BD-44F4-AC14-1CDD35346226}"/>
              </a:ext>
            </a:extLst>
          </p:cNvPr>
          <p:cNvSpPr txBox="1"/>
          <p:nvPr/>
        </p:nvSpPr>
        <p:spPr>
          <a:xfrm>
            <a:off x="6645728" y="1448201"/>
            <a:ext cx="4634982" cy="1980799"/>
          </a:xfrm>
          <a:prstGeom prst="rect">
            <a:avLst/>
          </a:prstGeom>
          <a:noFill/>
        </p:spPr>
        <p:txBody>
          <a:bodyPr wrap="square">
            <a:spAutoFit/>
          </a:bodyPr>
          <a:lstStyle/>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If (B&gt;C) then</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Z=B; B=C; C=Z</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End if print*, A, B, C</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Arial" panose="020B0604020202020204" pitchFamily="34" charset="0"/>
              </a:rPr>
              <a:t>End program sort</a:t>
            </a:r>
            <a:endParaRPr lang="ar-IQ" sz="2400" dirty="0"/>
          </a:p>
        </p:txBody>
      </p:sp>
    </p:spTree>
    <p:extLst>
      <p:ext uri="{BB962C8B-B14F-4D97-AF65-F5344CB8AC3E}">
        <p14:creationId xmlns:p14="http://schemas.microsoft.com/office/powerpoint/2010/main" val="1443301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2">
            <a:extLst>
              <a:ext uri="{FF2B5EF4-FFF2-40B4-BE49-F238E27FC236}">
                <a16:creationId xmlns="" xmlns:a16="http://schemas.microsoft.com/office/drawing/2014/main" id="{1D713A6C-8BEE-4892-9DF8-60BB7388314C}"/>
              </a:ext>
            </a:extLst>
          </p:cNvPr>
          <p:cNvSpPr txBox="1"/>
          <p:nvPr/>
        </p:nvSpPr>
        <p:spPr>
          <a:xfrm>
            <a:off x="118188" y="565662"/>
            <a:ext cx="4668520" cy="6171040"/>
          </a:xfrm>
          <a:prstGeom prst="rect">
            <a:avLst/>
          </a:prstGeom>
          <a:noFill/>
          <a:ln w="6350">
            <a:solidFill>
              <a:schemeClr val="bg1"/>
            </a:solidFill>
          </a:ln>
        </p:spPr>
        <p:txBody>
          <a:bodyPr rot="0" spcFirstLastPara="0" vert="horz" wrap="square" lIns="91440" tIns="45720" rIns="91440" bIns="45720" numCol="1" spcCol="0" rtlCol="1" fromWordArt="0" anchor="t" anchorCtr="0" forceAA="0" compatLnSpc="1">
            <a:prstTxWarp prst="textNoShape">
              <a:avLst/>
            </a:prstTxWarp>
            <a:noAutofit/>
          </a:bodyPr>
          <a:lstStyle/>
          <a:p>
            <a:pPr marL="0" marR="0">
              <a:lnSpc>
                <a:spcPct val="107000"/>
              </a:lnSpc>
              <a:spcBef>
                <a:spcPts val="0"/>
              </a:spcBef>
              <a:spcAft>
                <a:spcPts val="800"/>
              </a:spcAft>
            </a:pPr>
            <a:r>
              <a:rPr lang="en-US" sz="2000" u="sng" dirty="0">
                <a:effectLst/>
                <a:latin typeface="Calibri" panose="020F0502020204030204" pitchFamily="34" charset="0"/>
                <a:ea typeface="Calibri" panose="020F0502020204030204" pitchFamily="34" charset="0"/>
                <a:cs typeface="Arial" panose="020B0604020202020204" pitchFamily="34" charset="0"/>
              </a:rPr>
              <a:t>Solution by using subroutine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Program sort </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Implicit None</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Real::A,B,C</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Print*,”read the numbers”</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Read*,A,B,C</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 sort the numbers</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If (A&gt;B) then </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Call SWAP(A,B)</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End if </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If (A&gt;C) then </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Call SWAP(A,C)</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End if </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If (B&gt;C) then </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 </a:t>
            </a:r>
          </a:p>
        </p:txBody>
      </p:sp>
      <p:sp>
        <p:nvSpPr>
          <p:cNvPr id="4" name="TextBox 3">
            <a:extLst>
              <a:ext uri="{FF2B5EF4-FFF2-40B4-BE49-F238E27FC236}">
                <a16:creationId xmlns="" xmlns:a16="http://schemas.microsoft.com/office/drawing/2014/main" id="{97B9F303-FCBD-4DD9-B716-6FDBEED92ACD}"/>
              </a:ext>
            </a:extLst>
          </p:cNvPr>
          <p:cNvSpPr txBox="1"/>
          <p:nvPr/>
        </p:nvSpPr>
        <p:spPr>
          <a:xfrm>
            <a:off x="6424127" y="686960"/>
            <a:ext cx="5649685" cy="4294252"/>
          </a:xfrm>
          <a:prstGeom prst="rect">
            <a:avLst/>
          </a:prstGeom>
          <a:noFill/>
        </p:spPr>
        <p:txBody>
          <a:bodyPr wrap="square">
            <a:spAutoFit/>
          </a:bodyPr>
          <a:lstStyle/>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Call SWAP(B,C)</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End if  </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Print*, A,B,C</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End program sort</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Subroutine SWAP (X,Y)</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Implicit none</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Real::X,Y,Z</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Z=X</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X=Y</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Y=Z</a:t>
            </a:r>
          </a:p>
        </p:txBody>
      </p:sp>
    </p:spTree>
    <p:extLst>
      <p:ext uri="{BB962C8B-B14F-4D97-AF65-F5344CB8AC3E}">
        <p14:creationId xmlns:p14="http://schemas.microsoft.com/office/powerpoint/2010/main" val="2785808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3">
            <a:extLst>
              <a:ext uri="{FF2B5EF4-FFF2-40B4-BE49-F238E27FC236}">
                <a16:creationId xmlns="" xmlns:a16="http://schemas.microsoft.com/office/drawing/2014/main" id="{CB587932-178D-457F-9FFE-A9426C552FC1}"/>
              </a:ext>
            </a:extLst>
          </p:cNvPr>
          <p:cNvSpPr txBox="1"/>
          <p:nvPr/>
        </p:nvSpPr>
        <p:spPr>
          <a:xfrm>
            <a:off x="0" y="525968"/>
            <a:ext cx="12192000" cy="705673"/>
          </a:xfrm>
          <a:prstGeom prst="rect">
            <a:avLst/>
          </a:prstGeom>
          <a:solidFill>
            <a:schemeClr val="lt1"/>
          </a:solidFill>
          <a:ln w="6350">
            <a:solidFill>
              <a:schemeClr val="bg1"/>
            </a:solidFill>
          </a:ln>
        </p:spPr>
        <p:txBody>
          <a:bodyPr rot="0" spcFirstLastPara="0" vert="horz" wrap="square" lIns="91440" tIns="45720" rIns="91440" bIns="45720" numCol="1" spcCol="0" rtlCol="1" fromWordArt="0" anchor="t" anchorCtr="0" forceAA="0" compatLnSpc="1">
            <a:prstTxWarp prst="textNoShape">
              <a:avLst/>
            </a:prstTxWarp>
            <a:noAutofit/>
          </a:bodyPr>
          <a:lstStyle/>
          <a:p>
            <a:pPr marL="0" marR="0">
              <a:lnSpc>
                <a:spcPct val="107000"/>
              </a:lnSpc>
              <a:spcBef>
                <a:spcPts val="0"/>
              </a:spcBef>
              <a:spcAft>
                <a:spcPts val="800"/>
              </a:spcAft>
            </a:pPr>
            <a:r>
              <a:rPr lang="en-US" sz="2000">
                <a:effectLst/>
                <a:latin typeface="Calibri" panose="020F0502020204030204" pitchFamily="34" charset="0"/>
                <a:ea typeface="Calibri" panose="020F0502020204030204" pitchFamily="34" charset="0"/>
                <a:cs typeface="Arial" panose="020B0604020202020204" pitchFamily="34" charset="0"/>
              </a:rPr>
              <a:t>Example(2):write program to read in the element values of Z(50), then calculate the summation of odd and even number element in subroutine (summation) the print out the summation in the main program?   </a:t>
            </a:r>
          </a:p>
        </p:txBody>
      </p:sp>
      <p:sp>
        <p:nvSpPr>
          <p:cNvPr id="3" name="Text Box 7">
            <a:extLst>
              <a:ext uri="{FF2B5EF4-FFF2-40B4-BE49-F238E27FC236}">
                <a16:creationId xmlns="" xmlns:a16="http://schemas.microsoft.com/office/drawing/2014/main" id="{94119151-B076-478C-82E1-8D638C1875FD}"/>
              </a:ext>
            </a:extLst>
          </p:cNvPr>
          <p:cNvSpPr txBox="1"/>
          <p:nvPr/>
        </p:nvSpPr>
        <p:spPr>
          <a:xfrm>
            <a:off x="0" y="1231641"/>
            <a:ext cx="5063490" cy="5514392"/>
          </a:xfrm>
          <a:prstGeom prst="rect">
            <a:avLst/>
          </a:prstGeom>
          <a:noFill/>
          <a:ln w="6350">
            <a:solidFill>
              <a:schemeClr val="bg1"/>
            </a:solidFill>
          </a:ln>
        </p:spPr>
        <p:txBody>
          <a:bodyPr rot="0" spcFirstLastPara="0" vert="horz" wrap="square" lIns="91440" tIns="45720" rIns="91440" bIns="45720" numCol="1" spcCol="0" rtlCol="1" fromWordArt="0" anchor="t" anchorCtr="0" forceAA="0" compatLnSpc="1">
            <a:prstTxWarp prst="textNoShape">
              <a:avLst/>
            </a:prstTxWarp>
            <a:noAutofit/>
          </a:bodyPr>
          <a:lstStyle/>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Solution:</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Program Q2</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Implicit none</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Real, Dimension (1:5)::Z</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Real:: </a:t>
            </a:r>
            <a:r>
              <a:rPr lang="en-US" sz="2000" dirty="0" err="1">
                <a:effectLst/>
                <a:latin typeface="Calibri" panose="020F0502020204030204" pitchFamily="34" charset="0"/>
                <a:ea typeface="Calibri" panose="020F0502020204030204" pitchFamily="34" charset="0"/>
                <a:cs typeface="Arial" panose="020B0604020202020204" pitchFamily="34" charset="0"/>
              </a:rPr>
              <a:t>So,Se</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Print*,”input Z”</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Do I=1,50</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Read*,Z(I)</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End do </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Call Summation(</a:t>
            </a:r>
            <a:r>
              <a:rPr lang="en-US" sz="2000" dirty="0" err="1">
                <a:effectLst/>
                <a:latin typeface="Calibri" panose="020F0502020204030204" pitchFamily="34" charset="0"/>
                <a:ea typeface="Calibri" panose="020F0502020204030204" pitchFamily="34" charset="0"/>
                <a:cs typeface="Arial" panose="020B0604020202020204" pitchFamily="34" charset="0"/>
              </a:rPr>
              <a:t>Z,So,Se</a:t>
            </a:r>
            <a:r>
              <a:rPr lang="en-US" sz="2000" dirty="0">
                <a:effectLst/>
                <a:latin typeface="Calibri" panose="020F0502020204030204" pitchFamily="34" charset="0"/>
                <a:ea typeface="Calibri" panose="020F0502020204030204" pitchFamily="34" charset="0"/>
                <a:cs typeface="Arial" panose="020B0604020202020204" pitchFamily="34" charset="0"/>
              </a:rPr>
              <a:t>)</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Print*,”sum of odd=”,So</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Print*,”sum of even=”,Se</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End program Q2</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 </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 </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 </a:t>
            </a:r>
          </a:p>
        </p:txBody>
      </p:sp>
      <p:sp>
        <p:nvSpPr>
          <p:cNvPr id="5" name="TextBox 4">
            <a:extLst>
              <a:ext uri="{FF2B5EF4-FFF2-40B4-BE49-F238E27FC236}">
                <a16:creationId xmlns="" xmlns:a16="http://schemas.microsoft.com/office/drawing/2014/main" id="{EA8E4B9F-3E78-4709-9E4A-4B4D993ECA7E}"/>
              </a:ext>
            </a:extLst>
          </p:cNvPr>
          <p:cNvSpPr txBox="1"/>
          <p:nvPr/>
        </p:nvSpPr>
        <p:spPr>
          <a:xfrm>
            <a:off x="6361146" y="1386723"/>
            <a:ext cx="5830854" cy="5172698"/>
          </a:xfrm>
          <a:prstGeom prst="rect">
            <a:avLst/>
          </a:prstGeom>
          <a:noFill/>
        </p:spPr>
        <p:txBody>
          <a:bodyPr wrap="square">
            <a:spAutoFit/>
          </a:bodyPr>
          <a:lstStyle/>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Subroutine summation (</a:t>
            </a:r>
            <a:r>
              <a:rPr lang="en-US" sz="2000" dirty="0" err="1">
                <a:effectLst/>
                <a:latin typeface="Calibri" panose="020F0502020204030204" pitchFamily="34" charset="0"/>
                <a:ea typeface="Calibri" panose="020F0502020204030204" pitchFamily="34" charset="0"/>
                <a:cs typeface="Arial" panose="020B0604020202020204" pitchFamily="34" charset="0"/>
              </a:rPr>
              <a:t>Z,So,Se</a:t>
            </a:r>
            <a:r>
              <a:rPr lang="en-US" sz="2000" dirty="0">
                <a:effectLst/>
                <a:latin typeface="Calibri" panose="020F0502020204030204" pitchFamily="34" charset="0"/>
                <a:ea typeface="Calibri" panose="020F0502020204030204" pitchFamily="34" charset="0"/>
                <a:cs typeface="Arial" panose="020B0604020202020204" pitchFamily="34" charset="0"/>
              </a:rPr>
              <a:t>)</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Implicit None</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Real, Dimension(1:50)::Z</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Integer::I</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Real:: </a:t>
            </a:r>
            <a:r>
              <a:rPr lang="en-US" sz="2000" dirty="0" err="1">
                <a:effectLst/>
                <a:latin typeface="Calibri" panose="020F0502020204030204" pitchFamily="34" charset="0"/>
                <a:ea typeface="Calibri" panose="020F0502020204030204" pitchFamily="34" charset="0"/>
                <a:cs typeface="Arial" panose="020B0604020202020204" pitchFamily="34" charset="0"/>
              </a:rPr>
              <a:t>So,Se</a:t>
            </a:r>
            <a:endParaRPr lang="en-US" sz="20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So=0.0;Se=0.0</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Do I=1,50</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If (Z(I)/2.0==INT(Z(I)2.0))then </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Se=</a:t>
            </a:r>
            <a:r>
              <a:rPr lang="en-US" sz="2000" dirty="0" err="1">
                <a:effectLst/>
                <a:latin typeface="Calibri" panose="020F0502020204030204" pitchFamily="34" charset="0"/>
                <a:ea typeface="Calibri" panose="020F0502020204030204" pitchFamily="34" charset="0"/>
                <a:cs typeface="Arial" panose="020B0604020202020204" pitchFamily="34" charset="0"/>
              </a:rPr>
              <a:t>So+Z</a:t>
            </a:r>
            <a:r>
              <a:rPr lang="en-US" sz="2000" dirty="0">
                <a:effectLst/>
                <a:latin typeface="Calibri" panose="020F0502020204030204" pitchFamily="34" charset="0"/>
                <a:ea typeface="Calibri" panose="020F0502020204030204" pitchFamily="34" charset="0"/>
                <a:cs typeface="Arial" panose="020B0604020202020204" pitchFamily="34" charset="0"/>
              </a:rPr>
              <a:t>(I)</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End If</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End Do</a:t>
            </a: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Arial" panose="020B0604020202020204" pitchFamily="34" charset="0"/>
              </a:rPr>
              <a:t>End subroutine summation</a:t>
            </a:r>
            <a:endParaRPr lang="ar-IQ" sz="2000" dirty="0"/>
          </a:p>
        </p:txBody>
      </p:sp>
    </p:spTree>
    <p:extLst>
      <p:ext uri="{BB962C8B-B14F-4D97-AF65-F5344CB8AC3E}">
        <p14:creationId xmlns:p14="http://schemas.microsoft.com/office/powerpoint/2010/main" val="22195733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029934D3-9348-497F-BE10-2FBB28FBF5F5}"/>
              </a:ext>
            </a:extLst>
          </p:cNvPr>
          <p:cNvSpPr txBox="1"/>
          <p:nvPr/>
        </p:nvSpPr>
        <p:spPr>
          <a:xfrm>
            <a:off x="3492760" y="4417739"/>
            <a:ext cx="4516016" cy="1200329"/>
          </a:xfrm>
          <a:prstGeom prst="rect">
            <a:avLst/>
          </a:prstGeom>
          <a:noFill/>
        </p:spPr>
        <p:txBody>
          <a:bodyPr wrap="square" rtlCol="0">
            <a:spAutoFit/>
          </a:bodyPr>
          <a:lstStyle/>
          <a:p>
            <a:pPr algn="ctr"/>
            <a:r>
              <a:rPr lang="ar-IQ" sz="7200" b="1" dirty="0">
                <a:solidFill>
                  <a:srgbClr val="0070C0"/>
                </a:solidFill>
                <a:effectLst>
                  <a:outerShdw blurRad="38100" dist="38100" dir="2700000" algn="tl">
                    <a:srgbClr val="000000">
                      <a:alpha val="43137"/>
                    </a:srgbClr>
                  </a:outerShdw>
                </a:effectLst>
                <a:cs typeface="DecoType Naskh" panose="02010400000000000000" pitchFamily="2" charset="-78"/>
              </a:rPr>
              <a:t>شكرا لأصغائكم</a:t>
            </a:r>
            <a:endParaRPr lang="en-US" sz="7200" b="1" dirty="0">
              <a:solidFill>
                <a:srgbClr val="0070C0"/>
              </a:solidFill>
              <a:effectLst>
                <a:outerShdw blurRad="38100" dist="38100" dir="2700000" algn="tl">
                  <a:srgbClr val="000000">
                    <a:alpha val="43137"/>
                  </a:srgbClr>
                </a:outerShdw>
              </a:effectLst>
              <a:cs typeface="DecoType Naskh" panose="02010400000000000000" pitchFamily="2" charset="-78"/>
            </a:endParaRPr>
          </a:p>
        </p:txBody>
      </p:sp>
    </p:spTree>
    <p:extLst>
      <p:ext uri="{BB962C8B-B14F-4D97-AF65-F5344CB8AC3E}">
        <p14:creationId xmlns:p14="http://schemas.microsoft.com/office/powerpoint/2010/main" val="4195012090"/>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10046</TotalTime>
  <Words>529</Words>
  <Application>Microsoft Office PowerPoint</Application>
  <PresentationFormat>مخصص</PresentationFormat>
  <Paragraphs>96</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Dividend</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ghassan_m_ali@yahoo.com</dc:creator>
  <cp:lastModifiedBy>IK</cp:lastModifiedBy>
  <cp:revision>150</cp:revision>
  <dcterms:created xsi:type="dcterms:W3CDTF">2020-11-22T07:44:38Z</dcterms:created>
  <dcterms:modified xsi:type="dcterms:W3CDTF">2020-12-16T15:13:44Z</dcterms:modified>
</cp:coreProperties>
</file>